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9"/>
  </p:notesMasterIdLst>
  <p:sldIdLst>
    <p:sldId id="278" r:id="rId2"/>
    <p:sldId id="304" r:id="rId3"/>
    <p:sldId id="280" r:id="rId4"/>
    <p:sldId id="305" r:id="rId5"/>
    <p:sldId id="295" r:id="rId6"/>
    <p:sldId id="307" r:id="rId7"/>
    <p:sldId id="308" r:id="rId8"/>
    <p:sldId id="296" r:id="rId9"/>
    <p:sldId id="297" r:id="rId10"/>
    <p:sldId id="298" r:id="rId11"/>
    <p:sldId id="314" r:id="rId12"/>
    <p:sldId id="315" r:id="rId13"/>
    <p:sldId id="317" r:id="rId14"/>
    <p:sldId id="311" r:id="rId15"/>
    <p:sldId id="312" r:id="rId16"/>
    <p:sldId id="313" r:id="rId17"/>
    <p:sldId id="293" r:id="rId18"/>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61" autoAdjust="0"/>
    <p:restoredTop sz="94609" autoAdjust="0"/>
  </p:normalViewPr>
  <p:slideViewPr>
    <p:cSldViewPr snapToGrid="0" snapToObjects="1">
      <p:cViewPr varScale="1">
        <p:scale>
          <a:sx n="76" d="100"/>
          <a:sy n="76" d="100"/>
        </p:scale>
        <p:origin x="768" y="43"/>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3483479" y="2698022"/>
            <a:ext cx="5385816" cy="1225296"/>
          </a:xfrm>
        </p:spPr>
        <p:txBody>
          <a:bodyPr/>
          <a:lstStyle/>
          <a:p>
            <a:pPr>
              <a:lnSpc>
                <a:spcPct val="150000"/>
              </a:lnSpc>
            </a:pPr>
            <a:r>
              <a:rPr lang="en-US" dirty="0">
                <a:solidFill>
                  <a:srgbClr val="202C8F"/>
                </a:solidFill>
              </a:rPr>
              <a:t>Mini</a:t>
            </a:r>
            <a:r>
              <a:rPr lang="en-US" dirty="0"/>
              <a:t> </a:t>
            </a:r>
            <a:r>
              <a:rPr lang="en-US" dirty="0" err="1">
                <a:solidFill>
                  <a:srgbClr val="FFC000"/>
                </a:solidFill>
              </a:rPr>
              <a:t>siri</a:t>
            </a:r>
            <a:br>
              <a:rPr lang="en-US" dirty="0"/>
            </a:br>
            <a:endParaRPr lang="en-US" dirty="0"/>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a:xfrm>
            <a:off x="4429883" y="3905910"/>
            <a:ext cx="3493008" cy="878908"/>
          </a:xfrm>
        </p:spPr>
        <p:txBody>
          <a:bodyPr/>
          <a:lstStyle/>
          <a:p>
            <a:r>
              <a:rPr lang="en-US" dirty="0"/>
              <a:t>Your Smart Assistant </a:t>
            </a:r>
          </a:p>
        </p:txBody>
      </p:sp>
    </p:spTree>
    <p:extLst>
      <p:ext uri="{BB962C8B-B14F-4D97-AF65-F5344CB8AC3E}">
        <p14:creationId xmlns:p14="http://schemas.microsoft.com/office/powerpoint/2010/main" val="2131568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0BCF376-5269-14E1-84AD-BFC07CB93B5E}"/>
              </a:ext>
            </a:extLst>
          </p:cNvPr>
          <p:cNvSpPr txBox="1"/>
          <p:nvPr/>
        </p:nvSpPr>
        <p:spPr>
          <a:xfrm>
            <a:off x="11375147" y="6210608"/>
            <a:ext cx="312906" cy="369332"/>
          </a:xfrm>
          <a:prstGeom prst="rect">
            <a:avLst/>
          </a:prstGeom>
          <a:noFill/>
        </p:spPr>
        <p:txBody>
          <a:bodyPr wrap="none" rtlCol="0">
            <a:spAutoFit/>
          </a:bodyPr>
          <a:lstStyle/>
          <a:p>
            <a:fld id="{E6CB5D15-7252-4929-9B89-862D8FC24BFB}" type="slidenum">
              <a:rPr lang="ar-EG" b="1" smtClean="0"/>
              <a:t>10</a:t>
            </a:fld>
            <a:endParaRPr lang="en-US" b="1" dirty="0"/>
          </a:p>
        </p:txBody>
      </p:sp>
      <p:sp>
        <p:nvSpPr>
          <p:cNvPr id="3" name="TextBox 2">
            <a:extLst>
              <a:ext uri="{FF2B5EF4-FFF2-40B4-BE49-F238E27FC236}">
                <a16:creationId xmlns:a16="http://schemas.microsoft.com/office/drawing/2014/main" id="{C180BE3E-3207-FD99-A952-00EA711FCD22}"/>
              </a:ext>
            </a:extLst>
          </p:cNvPr>
          <p:cNvSpPr txBox="1"/>
          <p:nvPr/>
        </p:nvSpPr>
        <p:spPr>
          <a:xfrm>
            <a:off x="4060396" y="1820259"/>
            <a:ext cx="7243999" cy="1631216"/>
          </a:xfrm>
          <a:prstGeom prst="rect">
            <a:avLst/>
          </a:prstGeom>
          <a:noFill/>
        </p:spPr>
        <p:txBody>
          <a:bodyPr wrap="square">
            <a:spAutoFit/>
          </a:bodyPr>
          <a:lstStyle/>
          <a:p>
            <a:r>
              <a:rPr lang="en-US" sz="2000" dirty="0">
                <a:solidFill>
                  <a:srgbClr val="202C8F"/>
                </a:solidFill>
                <a:latin typeface="ADLaM Display" panose="02010000000000000000" pitchFamily="2" charset="0"/>
                <a:ea typeface="ADLaM Display" panose="02010000000000000000" pitchFamily="2" charset="0"/>
                <a:cs typeface="ADLaM Display" panose="02010000000000000000" pitchFamily="2" charset="0"/>
              </a:rPr>
              <a:t>5- Converting Voice Input to Text :</a:t>
            </a:r>
            <a:endParaRPr lang="en-US" sz="2000" dirty="0">
              <a:latin typeface="ADLaM Display" panose="02010000000000000000" pitchFamily="2" charset="0"/>
              <a:ea typeface="ADLaM Display" panose="02010000000000000000" pitchFamily="2" charset="0"/>
              <a:cs typeface="ADLaM Display" panose="02010000000000000000" pitchFamily="2" charset="0"/>
            </a:endParaRPr>
          </a:p>
          <a:p>
            <a:r>
              <a:rPr lang="en-US" sz="2000" b="0" dirty="0">
                <a:effectLst/>
                <a:latin typeface="Consolas" panose="020B0609020204030204" pitchFamily="49" charset="0"/>
              </a:rPr>
              <a:t>Create a function to convert the captured voice input to text:</a:t>
            </a:r>
          </a:p>
          <a:p>
            <a:endParaRPr lang="en-US" sz="2000" dirty="0">
              <a:latin typeface="ADLaM Display" panose="02010000000000000000" pitchFamily="2" charset="0"/>
              <a:ea typeface="ADLaM Display" panose="02010000000000000000" pitchFamily="2" charset="0"/>
              <a:cs typeface="ADLaM Display" panose="02010000000000000000" pitchFamily="2" charset="0"/>
            </a:endParaRPr>
          </a:p>
          <a:p>
            <a:endParaRPr lang="en-US" sz="20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7" name="Footer Placeholder 372">
            <a:extLst>
              <a:ext uri="{FF2B5EF4-FFF2-40B4-BE49-F238E27FC236}">
                <a16:creationId xmlns:a16="http://schemas.microsoft.com/office/drawing/2014/main" id="{66F7E29D-B841-40D8-0A90-FE07D1A73BE7}"/>
              </a:ext>
            </a:extLst>
          </p:cNvPr>
          <p:cNvSpPr txBox="1">
            <a:spLocks/>
          </p:cNvSpPr>
          <p:nvPr/>
        </p:nvSpPr>
        <p:spPr>
          <a:xfrm>
            <a:off x="428752" y="201114"/>
            <a:ext cx="3200400" cy="27432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b="1" dirty="0">
                <a:solidFill>
                  <a:srgbClr val="202C8F"/>
                </a:solidFill>
              </a:rPr>
              <a:t>Mini</a:t>
            </a:r>
            <a:r>
              <a:rPr lang="en-US" sz="1400" b="1" dirty="0"/>
              <a:t> </a:t>
            </a:r>
            <a:r>
              <a:rPr lang="en-US" sz="1400" b="1" dirty="0">
                <a:solidFill>
                  <a:srgbClr val="FFC000"/>
                </a:solidFill>
              </a:rPr>
              <a:t>Siri</a:t>
            </a:r>
          </a:p>
        </p:txBody>
      </p:sp>
      <p:sp>
        <p:nvSpPr>
          <p:cNvPr id="8" name="Title 1">
            <a:extLst>
              <a:ext uri="{FF2B5EF4-FFF2-40B4-BE49-F238E27FC236}">
                <a16:creationId xmlns:a16="http://schemas.microsoft.com/office/drawing/2014/main" id="{50D46CE2-A7C9-3983-E16D-78DC4E04B56D}"/>
              </a:ext>
            </a:extLst>
          </p:cNvPr>
          <p:cNvSpPr txBox="1">
            <a:spLocks noGrp="1"/>
          </p:cNvSpPr>
          <p:nvPr>
            <p:ph type="title"/>
          </p:nvPr>
        </p:nvSpPr>
        <p:spPr>
          <a:xfrm>
            <a:off x="4060396" y="733571"/>
            <a:ext cx="7033397" cy="768350"/>
          </a:xfrm>
          <a:prstGeom prst="rect">
            <a:avLst/>
          </a:prstGeom>
        </p:spPr>
        <p:txBody>
          <a:bodyPr vert="horz" lIns="91440" tIns="45720" rIns="91440" bIns="45720" rtlCol="0" anchor="t">
            <a:normAutofit fontScale="90000"/>
          </a:bodyPr>
          <a:lstStyle>
            <a:lvl1pPr algn="l"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sz="3600" dirty="0"/>
              <a:t>How does </a:t>
            </a:r>
            <a:r>
              <a:rPr lang="en-US" sz="3600" dirty="0">
                <a:solidFill>
                  <a:srgbClr val="FFC000"/>
                </a:solidFill>
              </a:rPr>
              <a:t>mini-</a:t>
            </a:r>
            <a:r>
              <a:rPr lang="en-US" sz="3600" dirty="0" err="1">
                <a:solidFill>
                  <a:srgbClr val="FFC000"/>
                </a:solidFill>
              </a:rPr>
              <a:t>siri</a:t>
            </a:r>
            <a:r>
              <a:rPr lang="en-US" sz="3600" dirty="0">
                <a:solidFill>
                  <a:srgbClr val="FFC000"/>
                </a:solidFill>
              </a:rPr>
              <a:t> </a:t>
            </a:r>
            <a:r>
              <a:rPr lang="en-US" sz="3600" dirty="0">
                <a:solidFill>
                  <a:srgbClr val="202C8F"/>
                </a:solidFill>
              </a:rPr>
              <a:t>work ?</a:t>
            </a:r>
            <a:endParaRPr lang="en-US" sz="3600" dirty="0"/>
          </a:p>
        </p:txBody>
      </p:sp>
      <p:pic>
        <p:nvPicPr>
          <p:cNvPr id="4" name="Picture 3">
            <a:extLst>
              <a:ext uri="{FF2B5EF4-FFF2-40B4-BE49-F238E27FC236}">
                <a16:creationId xmlns:a16="http://schemas.microsoft.com/office/drawing/2014/main" id="{FBAB667B-78E0-6E74-6970-5DC04F5D6385}"/>
              </a:ext>
            </a:extLst>
          </p:cNvPr>
          <p:cNvPicPr>
            <a:picLocks noChangeAspect="1"/>
          </p:cNvPicPr>
          <p:nvPr/>
        </p:nvPicPr>
        <p:blipFill>
          <a:blip r:embed="rId2"/>
          <a:stretch>
            <a:fillRect/>
          </a:stretch>
        </p:blipFill>
        <p:spPr>
          <a:xfrm>
            <a:off x="3917219" y="3156864"/>
            <a:ext cx="7770834" cy="2898907"/>
          </a:xfrm>
          <a:prstGeom prst="rect">
            <a:avLst/>
          </a:prstGeom>
        </p:spPr>
      </p:pic>
    </p:spTree>
    <p:extLst>
      <p:ext uri="{BB962C8B-B14F-4D97-AF65-F5344CB8AC3E}">
        <p14:creationId xmlns:p14="http://schemas.microsoft.com/office/powerpoint/2010/main" val="4180342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0BCF376-5269-14E1-84AD-BFC07CB93B5E}"/>
              </a:ext>
            </a:extLst>
          </p:cNvPr>
          <p:cNvSpPr txBox="1"/>
          <p:nvPr/>
        </p:nvSpPr>
        <p:spPr>
          <a:xfrm>
            <a:off x="11375147" y="6210608"/>
            <a:ext cx="312906" cy="369332"/>
          </a:xfrm>
          <a:prstGeom prst="rect">
            <a:avLst/>
          </a:prstGeom>
          <a:noFill/>
        </p:spPr>
        <p:txBody>
          <a:bodyPr wrap="none" rtlCol="0">
            <a:spAutoFit/>
          </a:bodyPr>
          <a:lstStyle/>
          <a:p>
            <a:fld id="{E6CB5D15-7252-4929-9B89-862D8FC24BFB}" type="slidenum">
              <a:rPr lang="ar-EG" b="1" smtClean="0"/>
              <a:t>11</a:t>
            </a:fld>
            <a:endParaRPr lang="en-US" b="1" dirty="0"/>
          </a:p>
        </p:txBody>
      </p:sp>
      <p:sp>
        <p:nvSpPr>
          <p:cNvPr id="3" name="TextBox 2">
            <a:extLst>
              <a:ext uri="{FF2B5EF4-FFF2-40B4-BE49-F238E27FC236}">
                <a16:creationId xmlns:a16="http://schemas.microsoft.com/office/drawing/2014/main" id="{C180BE3E-3207-FD99-A952-00EA711FCD22}"/>
              </a:ext>
            </a:extLst>
          </p:cNvPr>
          <p:cNvSpPr txBox="1"/>
          <p:nvPr/>
        </p:nvSpPr>
        <p:spPr>
          <a:xfrm>
            <a:off x="5214739" y="3187767"/>
            <a:ext cx="7243999" cy="1323439"/>
          </a:xfrm>
          <a:prstGeom prst="rect">
            <a:avLst/>
          </a:prstGeom>
          <a:noFill/>
        </p:spPr>
        <p:txBody>
          <a:bodyPr wrap="square">
            <a:spAutoFit/>
          </a:bodyPr>
          <a:lstStyle/>
          <a:p>
            <a:r>
              <a:rPr lang="en-US" sz="2000" dirty="0">
                <a:solidFill>
                  <a:srgbClr val="202C8F"/>
                </a:solidFill>
                <a:latin typeface="ADLaM Display" panose="02010000000000000000" pitchFamily="2" charset="0"/>
                <a:ea typeface="ADLaM Display" panose="02010000000000000000" pitchFamily="2" charset="0"/>
                <a:cs typeface="ADLaM Display" panose="02010000000000000000" pitchFamily="2" charset="0"/>
              </a:rPr>
              <a:t>6- Processing Voice Commands:</a:t>
            </a:r>
            <a:endParaRPr lang="en-US" sz="2000" dirty="0">
              <a:latin typeface="ADLaM Display" panose="02010000000000000000" pitchFamily="2" charset="0"/>
              <a:ea typeface="ADLaM Display" panose="02010000000000000000" pitchFamily="2" charset="0"/>
              <a:cs typeface="ADLaM Display" panose="02010000000000000000" pitchFamily="2" charset="0"/>
            </a:endParaRPr>
          </a:p>
          <a:p>
            <a:r>
              <a:rPr lang="en-US" sz="2000" b="0" dirty="0">
                <a:effectLst/>
                <a:latin typeface="Consolas" panose="020B0609020204030204" pitchFamily="49" charset="0"/>
              </a:rPr>
              <a:t>Create a function to process the voice commands:</a:t>
            </a:r>
          </a:p>
          <a:p>
            <a:endParaRPr lang="en-US" sz="2000" dirty="0">
              <a:latin typeface="ADLaM Display" panose="02010000000000000000" pitchFamily="2" charset="0"/>
              <a:ea typeface="ADLaM Display" panose="02010000000000000000" pitchFamily="2" charset="0"/>
              <a:cs typeface="ADLaM Display" panose="02010000000000000000" pitchFamily="2" charset="0"/>
            </a:endParaRPr>
          </a:p>
          <a:p>
            <a:endParaRPr lang="en-US" sz="20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7" name="Footer Placeholder 372">
            <a:extLst>
              <a:ext uri="{FF2B5EF4-FFF2-40B4-BE49-F238E27FC236}">
                <a16:creationId xmlns:a16="http://schemas.microsoft.com/office/drawing/2014/main" id="{66F7E29D-B841-40D8-0A90-FE07D1A73BE7}"/>
              </a:ext>
            </a:extLst>
          </p:cNvPr>
          <p:cNvSpPr txBox="1">
            <a:spLocks/>
          </p:cNvSpPr>
          <p:nvPr/>
        </p:nvSpPr>
        <p:spPr>
          <a:xfrm>
            <a:off x="5474900" y="6347768"/>
            <a:ext cx="3200400" cy="27432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b="1" dirty="0">
                <a:solidFill>
                  <a:srgbClr val="202C8F"/>
                </a:solidFill>
              </a:rPr>
              <a:t>Mini</a:t>
            </a:r>
            <a:r>
              <a:rPr lang="en-US" sz="1400" b="1" dirty="0"/>
              <a:t> </a:t>
            </a:r>
            <a:r>
              <a:rPr lang="en-US" sz="1400" b="1" dirty="0">
                <a:solidFill>
                  <a:srgbClr val="FFC000"/>
                </a:solidFill>
              </a:rPr>
              <a:t>Siri</a:t>
            </a:r>
          </a:p>
        </p:txBody>
      </p:sp>
      <p:sp>
        <p:nvSpPr>
          <p:cNvPr id="8" name="Title 1">
            <a:extLst>
              <a:ext uri="{FF2B5EF4-FFF2-40B4-BE49-F238E27FC236}">
                <a16:creationId xmlns:a16="http://schemas.microsoft.com/office/drawing/2014/main" id="{50D46CE2-A7C9-3983-E16D-78DC4E04B56D}"/>
              </a:ext>
            </a:extLst>
          </p:cNvPr>
          <p:cNvSpPr txBox="1">
            <a:spLocks noGrp="1"/>
          </p:cNvSpPr>
          <p:nvPr>
            <p:ph type="title"/>
          </p:nvPr>
        </p:nvSpPr>
        <p:spPr>
          <a:xfrm>
            <a:off x="5158603" y="637816"/>
            <a:ext cx="7033397" cy="768350"/>
          </a:xfrm>
          <a:prstGeom prst="rect">
            <a:avLst/>
          </a:prstGeom>
        </p:spPr>
        <p:txBody>
          <a:bodyPr vert="horz" lIns="91440" tIns="45720" rIns="91440" bIns="45720" rtlCol="0" anchor="t">
            <a:normAutofit fontScale="90000"/>
          </a:bodyPr>
          <a:lstStyle>
            <a:lvl1pPr algn="l"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sz="3600" dirty="0"/>
              <a:t>How does </a:t>
            </a:r>
            <a:r>
              <a:rPr lang="en-US" sz="3600" dirty="0">
                <a:solidFill>
                  <a:srgbClr val="FFC000"/>
                </a:solidFill>
              </a:rPr>
              <a:t>mini-</a:t>
            </a:r>
            <a:r>
              <a:rPr lang="en-US" sz="3600" dirty="0" err="1">
                <a:solidFill>
                  <a:srgbClr val="FFC000"/>
                </a:solidFill>
              </a:rPr>
              <a:t>siri</a:t>
            </a:r>
            <a:r>
              <a:rPr lang="en-US" sz="3600" dirty="0">
                <a:solidFill>
                  <a:srgbClr val="FFC000"/>
                </a:solidFill>
              </a:rPr>
              <a:t> </a:t>
            </a:r>
            <a:r>
              <a:rPr lang="en-US" sz="3600" dirty="0">
                <a:solidFill>
                  <a:srgbClr val="202C8F"/>
                </a:solidFill>
              </a:rPr>
              <a:t>work ?</a:t>
            </a:r>
            <a:endParaRPr lang="en-US" sz="3600" dirty="0"/>
          </a:p>
        </p:txBody>
      </p:sp>
      <p:pic>
        <p:nvPicPr>
          <p:cNvPr id="6" name="Picture 5">
            <a:extLst>
              <a:ext uri="{FF2B5EF4-FFF2-40B4-BE49-F238E27FC236}">
                <a16:creationId xmlns:a16="http://schemas.microsoft.com/office/drawing/2014/main" id="{36C6CB34-BA6C-F0F5-C3C7-8E6DF5839767}"/>
              </a:ext>
            </a:extLst>
          </p:cNvPr>
          <p:cNvPicPr>
            <a:picLocks noChangeAspect="1"/>
          </p:cNvPicPr>
          <p:nvPr/>
        </p:nvPicPr>
        <p:blipFill>
          <a:blip r:embed="rId2"/>
          <a:srcRect/>
          <a:stretch/>
        </p:blipFill>
        <p:spPr>
          <a:xfrm>
            <a:off x="-25775" y="0"/>
            <a:ext cx="5184378" cy="6858000"/>
          </a:xfrm>
          <a:prstGeom prst="rect">
            <a:avLst/>
          </a:prstGeom>
        </p:spPr>
      </p:pic>
    </p:spTree>
    <p:extLst>
      <p:ext uri="{BB962C8B-B14F-4D97-AF65-F5344CB8AC3E}">
        <p14:creationId xmlns:p14="http://schemas.microsoft.com/office/powerpoint/2010/main" val="1693467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0BCF376-5269-14E1-84AD-BFC07CB93B5E}"/>
              </a:ext>
            </a:extLst>
          </p:cNvPr>
          <p:cNvSpPr txBox="1"/>
          <p:nvPr/>
        </p:nvSpPr>
        <p:spPr>
          <a:xfrm>
            <a:off x="11375147" y="6210608"/>
            <a:ext cx="312906" cy="369332"/>
          </a:xfrm>
          <a:prstGeom prst="rect">
            <a:avLst/>
          </a:prstGeom>
          <a:noFill/>
        </p:spPr>
        <p:txBody>
          <a:bodyPr wrap="none" rtlCol="0">
            <a:spAutoFit/>
          </a:bodyPr>
          <a:lstStyle/>
          <a:p>
            <a:fld id="{E6CB5D15-7252-4929-9B89-862D8FC24BFB}" type="slidenum">
              <a:rPr lang="ar-EG" b="1" smtClean="0"/>
              <a:t>12</a:t>
            </a:fld>
            <a:endParaRPr lang="en-US" b="1" dirty="0"/>
          </a:p>
        </p:txBody>
      </p:sp>
      <p:sp>
        <p:nvSpPr>
          <p:cNvPr id="3" name="TextBox 2">
            <a:extLst>
              <a:ext uri="{FF2B5EF4-FFF2-40B4-BE49-F238E27FC236}">
                <a16:creationId xmlns:a16="http://schemas.microsoft.com/office/drawing/2014/main" id="{C180BE3E-3207-FD99-A952-00EA711FCD22}"/>
              </a:ext>
            </a:extLst>
          </p:cNvPr>
          <p:cNvSpPr txBox="1"/>
          <p:nvPr/>
        </p:nvSpPr>
        <p:spPr>
          <a:xfrm>
            <a:off x="3955094" y="1951759"/>
            <a:ext cx="7243999" cy="1631216"/>
          </a:xfrm>
          <a:prstGeom prst="rect">
            <a:avLst/>
          </a:prstGeom>
          <a:noFill/>
        </p:spPr>
        <p:txBody>
          <a:bodyPr wrap="square">
            <a:spAutoFit/>
          </a:bodyPr>
          <a:lstStyle/>
          <a:p>
            <a:r>
              <a:rPr lang="en-US" sz="2000" dirty="0">
                <a:solidFill>
                  <a:srgbClr val="202C8F"/>
                </a:solidFill>
                <a:latin typeface="ADLaM Display" panose="02010000000000000000" pitchFamily="2" charset="0"/>
                <a:ea typeface="ADLaM Display" panose="02010000000000000000" pitchFamily="2" charset="0"/>
                <a:cs typeface="ADLaM Display" panose="02010000000000000000" pitchFamily="2" charset="0"/>
              </a:rPr>
              <a:t>7- Putting It All Together:</a:t>
            </a:r>
            <a:endParaRPr lang="en-US" sz="2000" dirty="0">
              <a:latin typeface="ADLaM Display" panose="02010000000000000000" pitchFamily="2" charset="0"/>
              <a:ea typeface="ADLaM Display" panose="02010000000000000000" pitchFamily="2" charset="0"/>
              <a:cs typeface="ADLaM Display" panose="02010000000000000000" pitchFamily="2" charset="0"/>
            </a:endParaRPr>
          </a:p>
          <a:p>
            <a:r>
              <a:rPr lang="en-US" sz="2000" b="0" dirty="0">
                <a:effectLst/>
                <a:latin typeface="Consolas" panose="020B0609020204030204" pitchFamily="49" charset="0"/>
              </a:rPr>
              <a:t>Create a main function to run the voice recognition system:</a:t>
            </a:r>
          </a:p>
          <a:p>
            <a:endParaRPr lang="en-US" sz="2000" dirty="0">
              <a:latin typeface="ADLaM Display" panose="02010000000000000000" pitchFamily="2" charset="0"/>
              <a:ea typeface="ADLaM Display" panose="02010000000000000000" pitchFamily="2" charset="0"/>
              <a:cs typeface="ADLaM Display" panose="02010000000000000000" pitchFamily="2" charset="0"/>
            </a:endParaRPr>
          </a:p>
          <a:p>
            <a:endParaRPr lang="en-US" sz="20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7" name="Footer Placeholder 372">
            <a:extLst>
              <a:ext uri="{FF2B5EF4-FFF2-40B4-BE49-F238E27FC236}">
                <a16:creationId xmlns:a16="http://schemas.microsoft.com/office/drawing/2014/main" id="{66F7E29D-B841-40D8-0A90-FE07D1A73BE7}"/>
              </a:ext>
            </a:extLst>
          </p:cNvPr>
          <p:cNvSpPr txBox="1">
            <a:spLocks/>
          </p:cNvSpPr>
          <p:nvPr/>
        </p:nvSpPr>
        <p:spPr>
          <a:xfrm>
            <a:off x="428752" y="201114"/>
            <a:ext cx="3200400" cy="27432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b="1" dirty="0">
                <a:solidFill>
                  <a:srgbClr val="202C8F"/>
                </a:solidFill>
              </a:rPr>
              <a:t>Mini</a:t>
            </a:r>
            <a:r>
              <a:rPr lang="en-US" sz="1400" b="1" dirty="0"/>
              <a:t> </a:t>
            </a:r>
            <a:r>
              <a:rPr lang="en-US" sz="1400" b="1" dirty="0">
                <a:solidFill>
                  <a:srgbClr val="FFC000"/>
                </a:solidFill>
              </a:rPr>
              <a:t>Siri</a:t>
            </a:r>
          </a:p>
        </p:txBody>
      </p:sp>
      <p:sp>
        <p:nvSpPr>
          <p:cNvPr id="8" name="Title 1">
            <a:extLst>
              <a:ext uri="{FF2B5EF4-FFF2-40B4-BE49-F238E27FC236}">
                <a16:creationId xmlns:a16="http://schemas.microsoft.com/office/drawing/2014/main" id="{50D46CE2-A7C9-3983-E16D-78DC4E04B56D}"/>
              </a:ext>
            </a:extLst>
          </p:cNvPr>
          <p:cNvSpPr txBox="1">
            <a:spLocks noGrp="1"/>
          </p:cNvSpPr>
          <p:nvPr>
            <p:ph type="title"/>
          </p:nvPr>
        </p:nvSpPr>
        <p:spPr>
          <a:xfrm>
            <a:off x="3955094" y="723564"/>
            <a:ext cx="7033397" cy="768350"/>
          </a:xfrm>
          <a:prstGeom prst="rect">
            <a:avLst/>
          </a:prstGeom>
        </p:spPr>
        <p:txBody>
          <a:bodyPr vert="horz" lIns="91440" tIns="45720" rIns="91440" bIns="45720" rtlCol="0" anchor="t">
            <a:normAutofit fontScale="90000"/>
          </a:bodyPr>
          <a:lstStyle>
            <a:lvl1pPr algn="l"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sz="3600" dirty="0"/>
              <a:t>How does </a:t>
            </a:r>
            <a:r>
              <a:rPr lang="en-US" sz="3600" dirty="0">
                <a:solidFill>
                  <a:srgbClr val="FFC000"/>
                </a:solidFill>
              </a:rPr>
              <a:t>mini-</a:t>
            </a:r>
            <a:r>
              <a:rPr lang="en-US" sz="3600" dirty="0" err="1">
                <a:solidFill>
                  <a:srgbClr val="FFC000"/>
                </a:solidFill>
              </a:rPr>
              <a:t>siri</a:t>
            </a:r>
            <a:r>
              <a:rPr lang="en-US" sz="3600" dirty="0">
                <a:solidFill>
                  <a:srgbClr val="FFC000"/>
                </a:solidFill>
              </a:rPr>
              <a:t> </a:t>
            </a:r>
            <a:r>
              <a:rPr lang="en-US" sz="3600" dirty="0">
                <a:solidFill>
                  <a:srgbClr val="202C8F"/>
                </a:solidFill>
              </a:rPr>
              <a:t>work ?</a:t>
            </a:r>
            <a:endParaRPr lang="en-US" sz="3600" dirty="0"/>
          </a:p>
        </p:txBody>
      </p:sp>
      <p:pic>
        <p:nvPicPr>
          <p:cNvPr id="4" name="Picture 3">
            <a:extLst>
              <a:ext uri="{FF2B5EF4-FFF2-40B4-BE49-F238E27FC236}">
                <a16:creationId xmlns:a16="http://schemas.microsoft.com/office/drawing/2014/main" id="{101274D2-3958-FAAA-74A4-BB028721C2A5}"/>
              </a:ext>
            </a:extLst>
          </p:cNvPr>
          <p:cNvPicPr>
            <a:picLocks noChangeAspect="1"/>
          </p:cNvPicPr>
          <p:nvPr/>
        </p:nvPicPr>
        <p:blipFill>
          <a:blip r:embed="rId2"/>
          <a:stretch>
            <a:fillRect/>
          </a:stretch>
        </p:blipFill>
        <p:spPr>
          <a:xfrm>
            <a:off x="3842985" y="3334305"/>
            <a:ext cx="7962492" cy="3317704"/>
          </a:xfrm>
          <a:prstGeom prst="rect">
            <a:avLst/>
          </a:prstGeom>
        </p:spPr>
      </p:pic>
    </p:spTree>
    <p:extLst>
      <p:ext uri="{BB962C8B-B14F-4D97-AF65-F5344CB8AC3E}">
        <p14:creationId xmlns:p14="http://schemas.microsoft.com/office/powerpoint/2010/main" val="784543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0BCF376-5269-14E1-84AD-BFC07CB93B5E}"/>
              </a:ext>
            </a:extLst>
          </p:cNvPr>
          <p:cNvSpPr txBox="1"/>
          <p:nvPr/>
        </p:nvSpPr>
        <p:spPr>
          <a:xfrm>
            <a:off x="11375147" y="6210608"/>
            <a:ext cx="312906" cy="369332"/>
          </a:xfrm>
          <a:prstGeom prst="rect">
            <a:avLst/>
          </a:prstGeom>
          <a:noFill/>
        </p:spPr>
        <p:txBody>
          <a:bodyPr wrap="none" rtlCol="0">
            <a:spAutoFit/>
          </a:bodyPr>
          <a:lstStyle/>
          <a:p>
            <a:fld id="{E6CB5D15-7252-4929-9B89-862D8FC24BFB}" type="slidenum">
              <a:rPr lang="ar-EG" b="1" smtClean="0"/>
              <a:t>13</a:t>
            </a:fld>
            <a:endParaRPr lang="en-US" b="1" dirty="0"/>
          </a:p>
        </p:txBody>
      </p:sp>
      <p:sp>
        <p:nvSpPr>
          <p:cNvPr id="7" name="Footer Placeholder 372">
            <a:extLst>
              <a:ext uri="{FF2B5EF4-FFF2-40B4-BE49-F238E27FC236}">
                <a16:creationId xmlns:a16="http://schemas.microsoft.com/office/drawing/2014/main" id="{66F7E29D-B841-40D8-0A90-FE07D1A73BE7}"/>
              </a:ext>
            </a:extLst>
          </p:cNvPr>
          <p:cNvSpPr txBox="1">
            <a:spLocks/>
          </p:cNvSpPr>
          <p:nvPr/>
        </p:nvSpPr>
        <p:spPr>
          <a:xfrm>
            <a:off x="4684675" y="6137597"/>
            <a:ext cx="3200400" cy="27432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b="1" dirty="0">
                <a:solidFill>
                  <a:srgbClr val="202C8F"/>
                </a:solidFill>
              </a:rPr>
              <a:t>Mini</a:t>
            </a:r>
            <a:r>
              <a:rPr lang="en-US" sz="1400" b="1" dirty="0"/>
              <a:t> </a:t>
            </a:r>
            <a:r>
              <a:rPr lang="en-US" sz="1400" b="1" dirty="0">
                <a:solidFill>
                  <a:srgbClr val="FFC000"/>
                </a:solidFill>
              </a:rPr>
              <a:t>Siri</a:t>
            </a:r>
          </a:p>
        </p:txBody>
      </p:sp>
      <p:sp>
        <p:nvSpPr>
          <p:cNvPr id="8" name="Title 1">
            <a:extLst>
              <a:ext uri="{FF2B5EF4-FFF2-40B4-BE49-F238E27FC236}">
                <a16:creationId xmlns:a16="http://schemas.microsoft.com/office/drawing/2014/main" id="{50D46CE2-A7C9-3983-E16D-78DC4E04B56D}"/>
              </a:ext>
            </a:extLst>
          </p:cNvPr>
          <p:cNvSpPr txBox="1">
            <a:spLocks noGrp="1"/>
          </p:cNvSpPr>
          <p:nvPr>
            <p:ph type="title"/>
          </p:nvPr>
        </p:nvSpPr>
        <p:spPr>
          <a:xfrm>
            <a:off x="4099687" y="2966684"/>
            <a:ext cx="7033397" cy="768350"/>
          </a:xfrm>
          <a:prstGeom prst="rect">
            <a:avLst/>
          </a:prstGeom>
        </p:spPr>
        <p:txBody>
          <a:bodyPr vert="horz" lIns="91440" tIns="45720" rIns="91440" bIns="45720" rtlCol="0" anchor="t">
            <a:normAutofit fontScale="90000"/>
          </a:bodyPr>
          <a:lstStyle>
            <a:lvl1pPr algn="l"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sz="3600" dirty="0"/>
              <a:t>How does </a:t>
            </a:r>
            <a:r>
              <a:rPr lang="en-US" sz="3600" dirty="0">
                <a:solidFill>
                  <a:srgbClr val="FFC000"/>
                </a:solidFill>
              </a:rPr>
              <a:t>mini-</a:t>
            </a:r>
            <a:r>
              <a:rPr lang="en-US" sz="3600" dirty="0" err="1">
                <a:solidFill>
                  <a:srgbClr val="FFC000"/>
                </a:solidFill>
              </a:rPr>
              <a:t>siri</a:t>
            </a:r>
            <a:r>
              <a:rPr lang="en-US" sz="3600" dirty="0">
                <a:solidFill>
                  <a:srgbClr val="FFC000"/>
                </a:solidFill>
              </a:rPr>
              <a:t> </a:t>
            </a:r>
            <a:r>
              <a:rPr lang="en-US" sz="3600" dirty="0">
                <a:solidFill>
                  <a:srgbClr val="202C8F"/>
                </a:solidFill>
              </a:rPr>
              <a:t>work ?</a:t>
            </a:r>
            <a:endParaRPr lang="en-US" sz="3600" dirty="0"/>
          </a:p>
        </p:txBody>
      </p:sp>
      <p:pic>
        <p:nvPicPr>
          <p:cNvPr id="9" name="document_6028259222985118484 (1)">
            <a:hlinkClick r:id="" action="ppaction://media"/>
            <a:extLst>
              <a:ext uri="{FF2B5EF4-FFF2-40B4-BE49-F238E27FC236}">
                <a16:creationId xmlns:a16="http://schemas.microsoft.com/office/drawing/2014/main" id="{3C329FE4-515D-04DB-8334-E6CED99209C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3857625" cy="6858000"/>
          </a:xfrm>
          <a:prstGeom prst="rect">
            <a:avLst/>
          </a:prstGeom>
        </p:spPr>
      </p:pic>
    </p:spTree>
    <p:extLst>
      <p:ext uri="{BB962C8B-B14F-4D97-AF65-F5344CB8AC3E}">
        <p14:creationId xmlns:p14="http://schemas.microsoft.com/office/powerpoint/2010/main" val="425022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14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2363874" y="3784310"/>
            <a:ext cx="7464251" cy="768096"/>
          </a:xfrm>
        </p:spPr>
        <p:txBody>
          <a:bodyPr/>
          <a:lstStyle/>
          <a:p>
            <a:r>
              <a:rPr lang="en-US" sz="4400" b="1" dirty="0">
                <a:solidFill>
                  <a:schemeClr val="accent6"/>
                </a:solidFill>
                <a:latin typeface="Arial Black" panose="020B0604020202020204" pitchFamily="34" charset="0"/>
                <a:cs typeface="Arial Black" panose="020B0604020202020204" pitchFamily="34" charset="0"/>
              </a:rPr>
              <a:t>Future aspirations</a:t>
            </a:r>
          </a:p>
        </p:txBody>
      </p:sp>
      <p:sp>
        <p:nvSpPr>
          <p:cNvPr id="4" name="TextBox 3">
            <a:extLst>
              <a:ext uri="{FF2B5EF4-FFF2-40B4-BE49-F238E27FC236}">
                <a16:creationId xmlns:a16="http://schemas.microsoft.com/office/drawing/2014/main" id="{F08C34A9-B9D5-1E05-8971-802C1F752651}"/>
              </a:ext>
            </a:extLst>
          </p:cNvPr>
          <p:cNvSpPr txBox="1"/>
          <p:nvPr/>
        </p:nvSpPr>
        <p:spPr>
          <a:xfrm>
            <a:off x="11482854" y="6266375"/>
            <a:ext cx="312906" cy="369332"/>
          </a:xfrm>
          <a:prstGeom prst="rect">
            <a:avLst/>
          </a:prstGeom>
          <a:noFill/>
        </p:spPr>
        <p:txBody>
          <a:bodyPr wrap="none" rtlCol="0">
            <a:spAutoFit/>
          </a:bodyPr>
          <a:lstStyle/>
          <a:p>
            <a:fld id="{56AE1D27-9C7B-4075-BED3-0247F60FE7A7}" type="slidenum">
              <a:rPr lang="ar-EG" b="1" smtClean="0"/>
              <a:t>14</a:t>
            </a:fld>
            <a:endParaRPr lang="en-US" b="1" dirty="0"/>
          </a:p>
        </p:txBody>
      </p:sp>
      <p:sp>
        <p:nvSpPr>
          <p:cNvPr id="3" name="Footer Placeholder 372">
            <a:extLst>
              <a:ext uri="{FF2B5EF4-FFF2-40B4-BE49-F238E27FC236}">
                <a16:creationId xmlns:a16="http://schemas.microsoft.com/office/drawing/2014/main" id="{E817AF77-2F67-D36F-6B74-025BAE46F0FB}"/>
              </a:ext>
            </a:extLst>
          </p:cNvPr>
          <p:cNvSpPr txBox="1">
            <a:spLocks/>
          </p:cNvSpPr>
          <p:nvPr/>
        </p:nvSpPr>
        <p:spPr>
          <a:xfrm>
            <a:off x="9390419" y="739559"/>
            <a:ext cx="1006041" cy="27432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dirty="0">
                <a:solidFill>
                  <a:srgbClr val="202C8F"/>
                </a:solidFill>
              </a:rPr>
              <a:t>Mini</a:t>
            </a:r>
            <a:r>
              <a:rPr lang="en-US" sz="1600" b="1" dirty="0"/>
              <a:t> </a:t>
            </a:r>
            <a:r>
              <a:rPr lang="en-US" sz="1600" b="1" dirty="0">
                <a:solidFill>
                  <a:srgbClr val="FFC000"/>
                </a:solidFill>
              </a:rPr>
              <a:t>Siri</a:t>
            </a:r>
          </a:p>
        </p:txBody>
      </p:sp>
    </p:spTree>
    <p:extLst>
      <p:ext uri="{BB962C8B-B14F-4D97-AF65-F5344CB8AC3E}">
        <p14:creationId xmlns:p14="http://schemas.microsoft.com/office/powerpoint/2010/main" val="706936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hidden="1">
            <a:extLst>
              <a:ext uri="{FF2B5EF4-FFF2-40B4-BE49-F238E27FC236}">
                <a16:creationId xmlns:a16="http://schemas.microsoft.com/office/drawing/2014/main" id="{7FC3FD3F-45EE-74E3-AD64-441303B83EF3}"/>
              </a:ext>
            </a:extLst>
          </p:cNvPr>
          <p:cNvSpPr>
            <a:spLocks noGrp="1"/>
          </p:cNvSpPr>
          <p:nvPr>
            <p:ph type="sldNum" sz="quarter" idx="4294967295"/>
          </p:nvPr>
        </p:nvSpPr>
        <p:spPr>
          <a:xfrm>
            <a:off x="10945368" y="457200"/>
            <a:ext cx="987552" cy="274320"/>
          </a:xfrm>
        </p:spPr>
        <p:txBody>
          <a:bodyPr anchor="ctr">
            <a:normAutofit/>
          </a:bodyPr>
          <a:lstStyle/>
          <a:p>
            <a:pPr>
              <a:lnSpc>
                <a:spcPct val="90000"/>
              </a:lnSpc>
              <a:spcAft>
                <a:spcPts val="600"/>
              </a:spcAft>
            </a:pPr>
            <a:fld id="{48F63A3B-78C7-47BE-AE5E-E10140E04643}" type="slidenum">
              <a:rPr lang="en-US" sz="300" smtClean="0"/>
              <a:pPr>
                <a:lnSpc>
                  <a:spcPct val="90000"/>
                </a:lnSpc>
                <a:spcAft>
                  <a:spcPts val="600"/>
                </a:spcAft>
              </a:pPr>
              <a:t>15</a:t>
            </a:fld>
            <a:endParaRPr lang="en-US" sz="300"/>
          </a:p>
        </p:txBody>
      </p:sp>
      <p:sp>
        <p:nvSpPr>
          <p:cNvPr id="4" name="TextBox 3">
            <a:extLst>
              <a:ext uri="{FF2B5EF4-FFF2-40B4-BE49-F238E27FC236}">
                <a16:creationId xmlns:a16="http://schemas.microsoft.com/office/drawing/2014/main" id="{37AFEB54-7B1B-A1DD-CC50-7BC93A5AF385}"/>
              </a:ext>
            </a:extLst>
          </p:cNvPr>
          <p:cNvSpPr txBox="1"/>
          <p:nvPr/>
        </p:nvSpPr>
        <p:spPr>
          <a:xfrm>
            <a:off x="520214" y="6266375"/>
            <a:ext cx="300082" cy="369332"/>
          </a:xfrm>
          <a:prstGeom prst="rect">
            <a:avLst/>
          </a:prstGeom>
          <a:noFill/>
        </p:spPr>
        <p:txBody>
          <a:bodyPr wrap="none" rtlCol="0">
            <a:spAutoFit/>
          </a:bodyPr>
          <a:lstStyle/>
          <a:p>
            <a:r>
              <a:rPr lang="en-US" b="1" dirty="0"/>
              <a:t>3</a:t>
            </a:r>
          </a:p>
        </p:txBody>
      </p:sp>
      <p:sp>
        <p:nvSpPr>
          <p:cNvPr id="8" name="Footer Placeholder 372">
            <a:extLst>
              <a:ext uri="{FF2B5EF4-FFF2-40B4-BE49-F238E27FC236}">
                <a16:creationId xmlns:a16="http://schemas.microsoft.com/office/drawing/2014/main" id="{B7623ACC-EF72-7DDD-2039-75CE8F02E38D}"/>
              </a:ext>
            </a:extLst>
          </p:cNvPr>
          <p:cNvSpPr txBox="1">
            <a:spLocks/>
          </p:cNvSpPr>
          <p:nvPr/>
        </p:nvSpPr>
        <p:spPr>
          <a:xfrm>
            <a:off x="11172561" y="6362105"/>
            <a:ext cx="3200400" cy="27432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b="1" dirty="0">
                <a:solidFill>
                  <a:srgbClr val="202C8F"/>
                </a:solidFill>
              </a:rPr>
              <a:t>Mini</a:t>
            </a:r>
            <a:r>
              <a:rPr lang="en-US" sz="1400" b="1" dirty="0"/>
              <a:t> </a:t>
            </a:r>
            <a:r>
              <a:rPr lang="en-US" sz="1400" b="1" dirty="0">
                <a:solidFill>
                  <a:srgbClr val="FFC000"/>
                </a:solidFill>
              </a:rPr>
              <a:t>Siri</a:t>
            </a:r>
          </a:p>
        </p:txBody>
      </p:sp>
      <p:sp>
        <p:nvSpPr>
          <p:cNvPr id="7" name="Title 6">
            <a:extLst>
              <a:ext uri="{FF2B5EF4-FFF2-40B4-BE49-F238E27FC236}">
                <a16:creationId xmlns:a16="http://schemas.microsoft.com/office/drawing/2014/main" id="{957168E4-A38F-C9F2-B8F7-C8B7CA65ACD8}"/>
              </a:ext>
            </a:extLst>
          </p:cNvPr>
          <p:cNvSpPr txBox="1">
            <a:spLocks/>
          </p:cNvSpPr>
          <p:nvPr/>
        </p:nvSpPr>
        <p:spPr>
          <a:xfrm>
            <a:off x="274320" y="484532"/>
            <a:ext cx="10671048" cy="768096"/>
          </a:xfrm>
          <a:prstGeom prst="rect">
            <a:avLst/>
          </a:prstGeom>
        </p:spPr>
        <p:txBody>
          <a:bodyPr vert="horz" lIns="91440" tIns="0" rIns="91440" bIns="45720" rtlCol="0" anchor="ctr">
            <a:noAutofit/>
          </a:bodyPr>
          <a:lstStyle>
            <a:lvl1pPr algn="l"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a:lstStyle>
          <a:p>
            <a:r>
              <a:rPr lang="en-US" sz="3600" dirty="0">
                <a:latin typeface="Arial Black" panose="020B0604020202020204" pitchFamily="34" charset="0"/>
                <a:cs typeface="Arial Black" panose="020B0604020202020204" pitchFamily="34" charset="0"/>
              </a:rPr>
              <a:t>Future aspirations </a:t>
            </a:r>
          </a:p>
          <a:p>
            <a:r>
              <a:rPr lang="en-US" sz="3600" dirty="0">
                <a:latin typeface="Arial Black" panose="020B0604020202020204" pitchFamily="34" charset="0"/>
                <a:cs typeface="Arial Black" panose="020B0604020202020204" pitchFamily="34" charset="0"/>
              </a:rPr>
              <a:t>for </a:t>
            </a:r>
            <a:r>
              <a:rPr lang="en-US" sz="3600" dirty="0">
                <a:solidFill>
                  <a:srgbClr val="FFC000"/>
                </a:solidFill>
                <a:latin typeface="Arial Black" panose="020B0604020202020204" pitchFamily="34" charset="0"/>
                <a:cs typeface="Arial Black" panose="020B0604020202020204" pitchFamily="34" charset="0"/>
              </a:rPr>
              <a:t>mini-</a:t>
            </a:r>
            <a:r>
              <a:rPr lang="en-US" sz="3600" dirty="0" err="1">
                <a:solidFill>
                  <a:srgbClr val="FFC000"/>
                </a:solidFill>
                <a:latin typeface="Arial Black" panose="020B0604020202020204" pitchFamily="34" charset="0"/>
                <a:cs typeface="Arial Black" panose="020B0604020202020204" pitchFamily="34" charset="0"/>
              </a:rPr>
              <a:t>siri</a:t>
            </a:r>
            <a:r>
              <a:rPr lang="en-US" sz="3600" dirty="0">
                <a:solidFill>
                  <a:srgbClr val="FFC000"/>
                </a:solidFill>
                <a:latin typeface="Arial Black" panose="020B0604020202020204" pitchFamily="34" charset="0"/>
                <a:cs typeface="Arial Black" panose="020B0604020202020204" pitchFamily="34" charset="0"/>
              </a:rPr>
              <a:t> </a:t>
            </a:r>
            <a:r>
              <a:rPr lang="en-US" sz="3600" dirty="0">
                <a:solidFill>
                  <a:srgbClr val="202C8F"/>
                </a:solidFill>
                <a:latin typeface="Arial Black" panose="020B0604020202020204" pitchFamily="34" charset="0"/>
                <a:cs typeface="Arial Black" panose="020B0604020202020204" pitchFamily="34" charset="0"/>
              </a:rPr>
              <a:t>:</a:t>
            </a:r>
            <a:endParaRPr lang="en-US" sz="3600" dirty="0">
              <a:solidFill>
                <a:srgbClr val="202C8F"/>
              </a:solidFill>
            </a:endParaRPr>
          </a:p>
        </p:txBody>
      </p:sp>
      <p:sp>
        <p:nvSpPr>
          <p:cNvPr id="11" name="TextBox 10">
            <a:extLst>
              <a:ext uri="{FF2B5EF4-FFF2-40B4-BE49-F238E27FC236}">
                <a16:creationId xmlns:a16="http://schemas.microsoft.com/office/drawing/2014/main" id="{37A76A3B-DFBF-2EAA-56BB-1C84A3C47237}"/>
              </a:ext>
            </a:extLst>
          </p:cNvPr>
          <p:cNvSpPr txBox="1"/>
          <p:nvPr/>
        </p:nvSpPr>
        <p:spPr>
          <a:xfrm>
            <a:off x="393086" y="1790284"/>
            <a:ext cx="7332896" cy="4708981"/>
          </a:xfrm>
          <a:prstGeom prst="rect">
            <a:avLst/>
          </a:prstGeom>
          <a:noFill/>
        </p:spPr>
        <p:txBody>
          <a:bodyPr wrap="square">
            <a:spAutoFit/>
          </a:bodyPr>
          <a:lstStyle/>
          <a:p>
            <a:r>
              <a:rPr lang="en-US" sz="2000" dirty="0">
                <a:solidFill>
                  <a:srgbClr val="202C8F"/>
                </a:solidFill>
                <a:latin typeface="ADLaM Display" panose="02010000000000000000" pitchFamily="2" charset="0"/>
                <a:ea typeface="ADLaM Display" panose="02010000000000000000" pitchFamily="2" charset="0"/>
                <a:cs typeface="ADLaM Display" panose="02010000000000000000" pitchFamily="2" charset="0"/>
              </a:rPr>
              <a:t>- Learning and Adaptation:</a:t>
            </a:r>
          </a:p>
          <a:p>
            <a:r>
              <a:rPr lang="en-US" sz="2000" dirty="0">
                <a:latin typeface="ADLaM Display" panose="02010000000000000000" pitchFamily="2" charset="0"/>
                <a:ea typeface="ADLaM Display" panose="02010000000000000000" pitchFamily="2" charset="0"/>
                <a:cs typeface="ADLaM Display" panose="02010000000000000000" pitchFamily="2" charset="0"/>
              </a:rPr>
              <a:t>To continuously learn from user interactions to improve their performance over time. it adapt to user preferences over time, refine language understanding, and update their knowledge base based on new information, it improves the accuracy of responses.</a:t>
            </a:r>
          </a:p>
          <a:p>
            <a:endParaRPr lang="en-US" sz="2000" dirty="0">
              <a:solidFill>
                <a:srgbClr val="202C8F"/>
              </a:solidFill>
              <a:latin typeface="ADLaM Display" panose="02010000000000000000" pitchFamily="2" charset="0"/>
              <a:ea typeface="ADLaM Display" panose="02010000000000000000" pitchFamily="2" charset="0"/>
              <a:cs typeface="ADLaM Display" panose="02010000000000000000" pitchFamily="2" charset="0"/>
            </a:endParaRPr>
          </a:p>
          <a:p>
            <a:r>
              <a:rPr lang="en-US" sz="2000" dirty="0">
                <a:solidFill>
                  <a:srgbClr val="202C8F"/>
                </a:solidFill>
                <a:latin typeface="ADLaM Display" panose="02010000000000000000" pitchFamily="2" charset="0"/>
                <a:ea typeface="ADLaM Display" panose="02010000000000000000" pitchFamily="2" charset="0"/>
                <a:cs typeface="ADLaM Display" panose="02010000000000000000" pitchFamily="2" charset="0"/>
              </a:rPr>
              <a:t>- Translation :</a:t>
            </a:r>
          </a:p>
          <a:p>
            <a:r>
              <a:rPr lang="en-US" sz="2000" dirty="0">
                <a:latin typeface="ADLaM Display" panose="02010000000000000000" pitchFamily="2" charset="0"/>
                <a:ea typeface="ADLaM Display" panose="02010000000000000000" pitchFamily="2" charset="0"/>
                <a:cs typeface="ADLaM Display" panose="02010000000000000000" pitchFamily="2" charset="0"/>
              </a:rPr>
              <a:t>Translating phrases or sentences into different languages.</a:t>
            </a:r>
          </a:p>
          <a:p>
            <a:endParaRPr lang="en-US" sz="2000" dirty="0">
              <a:solidFill>
                <a:srgbClr val="202C8F"/>
              </a:solidFill>
              <a:latin typeface="ADLaM Display" panose="02010000000000000000" pitchFamily="2" charset="0"/>
              <a:ea typeface="ADLaM Display" panose="02010000000000000000" pitchFamily="2" charset="0"/>
              <a:cs typeface="ADLaM Display" panose="02010000000000000000" pitchFamily="2" charset="0"/>
            </a:endParaRPr>
          </a:p>
          <a:p>
            <a:r>
              <a:rPr lang="en-US" sz="2000" dirty="0">
                <a:solidFill>
                  <a:srgbClr val="202C8F"/>
                </a:solidFill>
                <a:latin typeface="ADLaM Display" panose="02010000000000000000" pitchFamily="2" charset="0"/>
                <a:ea typeface="ADLaM Display" panose="02010000000000000000" pitchFamily="2" charset="0"/>
                <a:cs typeface="ADLaM Display" panose="02010000000000000000" pitchFamily="2" charset="0"/>
              </a:rPr>
              <a:t>- Mathematics and Conversions:</a:t>
            </a:r>
          </a:p>
          <a:p>
            <a:r>
              <a:rPr lang="en-US" sz="2000" dirty="0">
                <a:latin typeface="ADLaM Display" panose="02010000000000000000" pitchFamily="2" charset="0"/>
                <a:ea typeface="ADLaM Display" panose="02010000000000000000" pitchFamily="2" charset="0"/>
                <a:cs typeface="ADLaM Display" panose="02010000000000000000" pitchFamily="2" charset="0"/>
              </a:rPr>
              <a:t> Performing calculations.</a:t>
            </a:r>
          </a:p>
          <a:p>
            <a:r>
              <a:rPr lang="en-US" sz="2000" dirty="0">
                <a:latin typeface="ADLaM Display" panose="02010000000000000000" pitchFamily="2" charset="0"/>
                <a:ea typeface="ADLaM Display" panose="02010000000000000000" pitchFamily="2" charset="0"/>
                <a:cs typeface="ADLaM Display" panose="02010000000000000000" pitchFamily="2" charset="0"/>
              </a:rPr>
              <a:t> Converting units of measurement.</a:t>
            </a:r>
          </a:p>
          <a:p>
            <a:endParaRPr lang="en-US" sz="2000" dirty="0">
              <a:solidFill>
                <a:srgbClr val="202C8F"/>
              </a:solidFill>
              <a:latin typeface="ADLaM Display" panose="02010000000000000000" pitchFamily="2" charset="0"/>
              <a:ea typeface="ADLaM Display" panose="02010000000000000000" pitchFamily="2" charset="0"/>
              <a:cs typeface="ADLaM Display" panose="02010000000000000000" pitchFamily="2" charset="0"/>
            </a:endParaRPr>
          </a:p>
          <a:p>
            <a:r>
              <a:rPr lang="en-US" sz="2000" dirty="0">
                <a:solidFill>
                  <a:srgbClr val="202C8F"/>
                </a:solidFill>
                <a:latin typeface="ADLaM Display" panose="02010000000000000000" pitchFamily="2" charset="0"/>
                <a:ea typeface="ADLaM Display" panose="02010000000000000000" pitchFamily="2" charset="0"/>
                <a:cs typeface="ADLaM Display" panose="02010000000000000000" pitchFamily="2" charset="0"/>
              </a:rPr>
              <a:t>   </a:t>
            </a:r>
          </a:p>
        </p:txBody>
      </p:sp>
    </p:spTree>
    <p:extLst>
      <p:ext uri="{BB962C8B-B14F-4D97-AF65-F5344CB8AC3E}">
        <p14:creationId xmlns:p14="http://schemas.microsoft.com/office/powerpoint/2010/main" val="2301751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hidden="1">
            <a:extLst>
              <a:ext uri="{FF2B5EF4-FFF2-40B4-BE49-F238E27FC236}">
                <a16:creationId xmlns:a16="http://schemas.microsoft.com/office/drawing/2014/main" id="{7FC3FD3F-45EE-74E3-AD64-441303B83EF3}"/>
              </a:ext>
            </a:extLst>
          </p:cNvPr>
          <p:cNvSpPr>
            <a:spLocks noGrp="1"/>
          </p:cNvSpPr>
          <p:nvPr>
            <p:ph type="sldNum" sz="quarter" idx="4294967295"/>
          </p:nvPr>
        </p:nvSpPr>
        <p:spPr>
          <a:xfrm>
            <a:off x="10945368" y="457200"/>
            <a:ext cx="987552" cy="274320"/>
          </a:xfrm>
        </p:spPr>
        <p:txBody>
          <a:bodyPr anchor="ctr">
            <a:normAutofit/>
          </a:bodyPr>
          <a:lstStyle/>
          <a:p>
            <a:pPr>
              <a:lnSpc>
                <a:spcPct val="90000"/>
              </a:lnSpc>
              <a:spcAft>
                <a:spcPts val="600"/>
              </a:spcAft>
            </a:pPr>
            <a:fld id="{48F63A3B-78C7-47BE-AE5E-E10140E04643}" type="slidenum">
              <a:rPr lang="en-US" sz="300" smtClean="0"/>
              <a:pPr>
                <a:lnSpc>
                  <a:spcPct val="90000"/>
                </a:lnSpc>
                <a:spcAft>
                  <a:spcPts val="600"/>
                </a:spcAft>
              </a:pPr>
              <a:t>16</a:t>
            </a:fld>
            <a:endParaRPr lang="en-US" sz="300"/>
          </a:p>
        </p:txBody>
      </p:sp>
      <p:sp>
        <p:nvSpPr>
          <p:cNvPr id="4" name="TextBox 3">
            <a:extLst>
              <a:ext uri="{FF2B5EF4-FFF2-40B4-BE49-F238E27FC236}">
                <a16:creationId xmlns:a16="http://schemas.microsoft.com/office/drawing/2014/main" id="{37AFEB54-7B1B-A1DD-CC50-7BC93A5AF385}"/>
              </a:ext>
            </a:extLst>
          </p:cNvPr>
          <p:cNvSpPr txBox="1"/>
          <p:nvPr/>
        </p:nvSpPr>
        <p:spPr>
          <a:xfrm>
            <a:off x="520214" y="6266375"/>
            <a:ext cx="300082" cy="369332"/>
          </a:xfrm>
          <a:prstGeom prst="rect">
            <a:avLst/>
          </a:prstGeom>
          <a:noFill/>
        </p:spPr>
        <p:txBody>
          <a:bodyPr wrap="none" rtlCol="0">
            <a:spAutoFit/>
          </a:bodyPr>
          <a:lstStyle/>
          <a:p>
            <a:r>
              <a:rPr lang="en-US" b="1" dirty="0"/>
              <a:t>3</a:t>
            </a:r>
          </a:p>
        </p:txBody>
      </p:sp>
      <p:sp>
        <p:nvSpPr>
          <p:cNvPr id="8" name="Footer Placeholder 372">
            <a:extLst>
              <a:ext uri="{FF2B5EF4-FFF2-40B4-BE49-F238E27FC236}">
                <a16:creationId xmlns:a16="http://schemas.microsoft.com/office/drawing/2014/main" id="{B7623ACC-EF72-7DDD-2039-75CE8F02E38D}"/>
              </a:ext>
            </a:extLst>
          </p:cNvPr>
          <p:cNvSpPr txBox="1">
            <a:spLocks/>
          </p:cNvSpPr>
          <p:nvPr/>
        </p:nvSpPr>
        <p:spPr>
          <a:xfrm>
            <a:off x="11172561" y="6362105"/>
            <a:ext cx="3200400" cy="27432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b="1" dirty="0">
                <a:solidFill>
                  <a:srgbClr val="202C8F"/>
                </a:solidFill>
              </a:rPr>
              <a:t>Mini</a:t>
            </a:r>
            <a:r>
              <a:rPr lang="en-US" sz="1400" b="1" dirty="0"/>
              <a:t> </a:t>
            </a:r>
            <a:r>
              <a:rPr lang="en-US" sz="1400" b="1" dirty="0">
                <a:solidFill>
                  <a:srgbClr val="FFC000"/>
                </a:solidFill>
              </a:rPr>
              <a:t>Siri</a:t>
            </a:r>
          </a:p>
        </p:txBody>
      </p:sp>
      <p:sp>
        <p:nvSpPr>
          <p:cNvPr id="7" name="Title 6">
            <a:extLst>
              <a:ext uri="{FF2B5EF4-FFF2-40B4-BE49-F238E27FC236}">
                <a16:creationId xmlns:a16="http://schemas.microsoft.com/office/drawing/2014/main" id="{957168E4-A38F-C9F2-B8F7-C8B7CA65ACD8}"/>
              </a:ext>
            </a:extLst>
          </p:cNvPr>
          <p:cNvSpPr txBox="1">
            <a:spLocks/>
          </p:cNvSpPr>
          <p:nvPr/>
        </p:nvSpPr>
        <p:spPr>
          <a:xfrm>
            <a:off x="274320" y="484532"/>
            <a:ext cx="10671048" cy="768096"/>
          </a:xfrm>
          <a:prstGeom prst="rect">
            <a:avLst/>
          </a:prstGeom>
        </p:spPr>
        <p:txBody>
          <a:bodyPr vert="horz" lIns="91440" tIns="0" rIns="91440" bIns="45720" rtlCol="0" anchor="ctr">
            <a:noAutofit/>
          </a:bodyPr>
          <a:lstStyle>
            <a:lvl1pPr algn="l"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a:lstStyle>
          <a:p>
            <a:r>
              <a:rPr lang="en-US" sz="3600" dirty="0">
                <a:latin typeface="Arial Black" panose="020B0604020202020204" pitchFamily="34" charset="0"/>
                <a:cs typeface="Arial Black" panose="020B0604020202020204" pitchFamily="34" charset="0"/>
              </a:rPr>
              <a:t>Future aspirations </a:t>
            </a:r>
          </a:p>
          <a:p>
            <a:r>
              <a:rPr lang="en-US" sz="3600" dirty="0">
                <a:latin typeface="Arial Black" panose="020B0604020202020204" pitchFamily="34" charset="0"/>
                <a:cs typeface="Arial Black" panose="020B0604020202020204" pitchFamily="34" charset="0"/>
              </a:rPr>
              <a:t>for </a:t>
            </a:r>
            <a:r>
              <a:rPr lang="en-US" sz="3600" dirty="0">
                <a:solidFill>
                  <a:srgbClr val="FFC000"/>
                </a:solidFill>
                <a:latin typeface="Arial Black" panose="020B0604020202020204" pitchFamily="34" charset="0"/>
                <a:cs typeface="Arial Black" panose="020B0604020202020204" pitchFamily="34" charset="0"/>
              </a:rPr>
              <a:t>mini-</a:t>
            </a:r>
            <a:r>
              <a:rPr lang="en-US" sz="3600" dirty="0" err="1">
                <a:solidFill>
                  <a:srgbClr val="FFC000"/>
                </a:solidFill>
                <a:latin typeface="Arial Black" panose="020B0604020202020204" pitchFamily="34" charset="0"/>
                <a:cs typeface="Arial Black" panose="020B0604020202020204" pitchFamily="34" charset="0"/>
              </a:rPr>
              <a:t>siri</a:t>
            </a:r>
            <a:r>
              <a:rPr lang="en-US" sz="3600" dirty="0">
                <a:solidFill>
                  <a:srgbClr val="FFC000"/>
                </a:solidFill>
                <a:latin typeface="Arial Black" panose="020B0604020202020204" pitchFamily="34" charset="0"/>
                <a:cs typeface="Arial Black" panose="020B0604020202020204" pitchFamily="34" charset="0"/>
              </a:rPr>
              <a:t> </a:t>
            </a:r>
            <a:r>
              <a:rPr lang="en-US" sz="3600" dirty="0">
                <a:solidFill>
                  <a:srgbClr val="202C8F"/>
                </a:solidFill>
                <a:latin typeface="Arial Black" panose="020B0604020202020204" pitchFamily="34" charset="0"/>
                <a:cs typeface="Arial Black" panose="020B0604020202020204" pitchFamily="34" charset="0"/>
              </a:rPr>
              <a:t>:</a:t>
            </a:r>
            <a:endParaRPr lang="en-US" sz="3600" dirty="0">
              <a:solidFill>
                <a:srgbClr val="202C8F"/>
              </a:solidFill>
            </a:endParaRPr>
          </a:p>
        </p:txBody>
      </p:sp>
      <p:sp>
        <p:nvSpPr>
          <p:cNvPr id="2" name="TextBox 1">
            <a:extLst>
              <a:ext uri="{FF2B5EF4-FFF2-40B4-BE49-F238E27FC236}">
                <a16:creationId xmlns:a16="http://schemas.microsoft.com/office/drawing/2014/main" id="{D8A5E3F6-DAD5-4C64-C22B-BD359B42F698}"/>
              </a:ext>
            </a:extLst>
          </p:cNvPr>
          <p:cNvSpPr txBox="1"/>
          <p:nvPr/>
        </p:nvSpPr>
        <p:spPr>
          <a:xfrm>
            <a:off x="274320" y="1652354"/>
            <a:ext cx="7493056" cy="5016758"/>
          </a:xfrm>
          <a:prstGeom prst="rect">
            <a:avLst/>
          </a:prstGeom>
          <a:noFill/>
        </p:spPr>
        <p:txBody>
          <a:bodyPr wrap="square">
            <a:spAutoFit/>
          </a:bodyPr>
          <a:lstStyle/>
          <a:p>
            <a:r>
              <a:rPr lang="en-US" sz="2000" dirty="0">
                <a:solidFill>
                  <a:srgbClr val="202C8F"/>
                </a:solidFill>
                <a:latin typeface="ADLaM Display" panose="02010000000000000000" pitchFamily="2" charset="0"/>
                <a:ea typeface="ADLaM Display" panose="02010000000000000000" pitchFamily="2" charset="0"/>
                <a:cs typeface="ADLaM Display" panose="02010000000000000000" pitchFamily="2" charset="0"/>
              </a:rPr>
              <a:t>- Support Multimodal Interaction:</a:t>
            </a:r>
          </a:p>
          <a:p>
            <a:r>
              <a:rPr lang="en-US" sz="2000" dirty="0">
                <a:latin typeface="ADLaM Display" panose="02010000000000000000" pitchFamily="2" charset="0"/>
                <a:ea typeface="ADLaM Display" panose="02010000000000000000" pitchFamily="2" charset="0"/>
                <a:cs typeface="ADLaM Display" panose="02010000000000000000" pitchFamily="2" charset="0"/>
              </a:rPr>
              <a:t>It will be capable of handling multimodal interactions, combining voice, text, and touch inputs. This flexibility allows users to choose the most convenient and effective method for a given situation.</a:t>
            </a:r>
          </a:p>
          <a:p>
            <a:endParaRPr lang="en-US" sz="2000" dirty="0">
              <a:solidFill>
                <a:srgbClr val="202C8F"/>
              </a:solidFill>
              <a:latin typeface="ADLaM Display" panose="02010000000000000000" pitchFamily="2" charset="0"/>
              <a:ea typeface="ADLaM Display" panose="02010000000000000000" pitchFamily="2" charset="0"/>
              <a:cs typeface="ADLaM Display" panose="02010000000000000000" pitchFamily="2" charset="0"/>
            </a:endParaRPr>
          </a:p>
          <a:p>
            <a:r>
              <a:rPr lang="en-US" sz="2000" dirty="0">
                <a:solidFill>
                  <a:srgbClr val="202C8F"/>
                </a:solidFill>
                <a:latin typeface="ADLaM Display" panose="02010000000000000000" pitchFamily="2" charset="0"/>
                <a:ea typeface="ADLaM Display" panose="02010000000000000000" pitchFamily="2" charset="0"/>
                <a:cs typeface="ADLaM Display" panose="02010000000000000000" pitchFamily="2" charset="0"/>
              </a:rPr>
              <a:t>- Health and Fitness:</a:t>
            </a:r>
          </a:p>
          <a:p>
            <a:r>
              <a:rPr lang="en-US" sz="2000" dirty="0">
                <a:latin typeface="ADLaM Display" panose="02010000000000000000" pitchFamily="2" charset="0"/>
                <a:ea typeface="ADLaM Display" panose="02010000000000000000" pitchFamily="2" charset="0"/>
                <a:cs typeface="ADLaM Display" panose="02010000000000000000" pitchFamily="2" charset="0"/>
              </a:rPr>
              <a:t>Providing health and fitness-related information.</a:t>
            </a:r>
          </a:p>
          <a:p>
            <a:r>
              <a:rPr lang="en-US" sz="2000" dirty="0">
                <a:latin typeface="ADLaM Display" panose="02010000000000000000" pitchFamily="2" charset="0"/>
                <a:ea typeface="ADLaM Display" panose="02010000000000000000" pitchFamily="2" charset="0"/>
                <a:cs typeface="ADLaM Display" panose="02010000000000000000" pitchFamily="2" charset="0"/>
              </a:rPr>
              <a:t>Setting health-related reminders</a:t>
            </a:r>
            <a:r>
              <a:rPr lang="en-US" sz="2000" dirty="0">
                <a:solidFill>
                  <a:srgbClr val="202C8F"/>
                </a:solidFill>
                <a:latin typeface="ADLaM Display" panose="02010000000000000000" pitchFamily="2" charset="0"/>
                <a:ea typeface="ADLaM Display" panose="02010000000000000000" pitchFamily="2" charset="0"/>
                <a:cs typeface="ADLaM Display" panose="02010000000000000000" pitchFamily="2" charset="0"/>
              </a:rPr>
              <a:t>.</a:t>
            </a:r>
          </a:p>
          <a:p>
            <a:endParaRPr lang="en-US" sz="2000" dirty="0">
              <a:solidFill>
                <a:srgbClr val="202C8F"/>
              </a:solidFill>
              <a:latin typeface="ADLaM Display" panose="02010000000000000000" pitchFamily="2" charset="0"/>
              <a:ea typeface="ADLaM Display" panose="02010000000000000000" pitchFamily="2" charset="0"/>
              <a:cs typeface="ADLaM Display" panose="02010000000000000000" pitchFamily="2" charset="0"/>
            </a:endParaRPr>
          </a:p>
          <a:p>
            <a:r>
              <a:rPr lang="en-US" sz="2000" dirty="0">
                <a:solidFill>
                  <a:srgbClr val="202C8F"/>
                </a:solidFill>
                <a:latin typeface="ADLaM Display" panose="02010000000000000000" pitchFamily="2" charset="0"/>
                <a:ea typeface="ADLaM Display" panose="02010000000000000000" pitchFamily="2" charset="0"/>
                <a:cs typeface="ADLaM Display" panose="02010000000000000000" pitchFamily="2" charset="0"/>
              </a:rPr>
              <a:t>- Device Integration:</a:t>
            </a:r>
            <a:endParaRPr lang="en-US" sz="2000" dirty="0"/>
          </a:p>
          <a:p>
            <a:r>
              <a:rPr lang="en-US" sz="2000" dirty="0">
                <a:latin typeface="ADLaM Display" panose="02010000000000000000" pitchFamily="2" charset="0"/>
                <a:ea typeface="ADLaM Display" panose="02010000000000000000" pitchFamily="2" charset="0"/>
                <a:cs typeface="ADLaM Display" panose="02010000000000000000" pitchFamily="2" charset="0"/>
              </a:rPr>
              <a:t>Personal assistants are integrated into various devices and ecosystems. Allowing seamless communication and coordination between different devices.</a:t>
            </a:r>
          </a:p>
          <a:p>
            <a:endParaRPr lang="en-US" sz="2000" dirty="0">
              <a:solidFill>
                <a:srgbClr val="202C8F"/>
              </a:solidFill>
              <a:latin typeface="ADLaM Display" panose="02010000000000000000" pitchFamily="2" charset="0"/>
              <a:ea typeface="ADLaM Display" panose="02010000000000000000" pitchFamily="2" charset="0"/>
              <a:cs typeface="ADLaM Display" panose="02010000000000000000" pitchFamily="2" charset="0"/>
            </a:endParaRPr>
          </a:p>
          <a:p>
            <a:endParaRPr lang="en-US" sz="2000" dirty="0">
              <a:solidFill>
                <a:srgbClr val="202C8F"/>
              </a:solidFill>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1261587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a:xfrm>
            <a:off x="1326080" y="1869345"/>
            <a:ext cx="5265639" cy="667512"/>
          </a:xfrm>
        </p:spPr>
        <p:txBody>
          <a:bodyPr/>
          <a:lstStyle/>
          <a:p>
            <a:r>
              <a:rPr lang="en-US" dirty="0"/>
              <a:t>THANK YOU ❤️</a:t>
            </a:r>
          </a:p>
        </p:txBody>
      </p:sp>
      <p:sp>
        <p:nvSpPr>
          <p:cNvPr id="3" name="Subtitle 2">
            <a:extLst>
              <a:ext uri="{FF2B5EF4-FFF2-40B4-BE49-F238E27FC236}">
                <a16:creationId xmlns:a16="http://schemas.microsoft.com/office/drawing/2014/main" id="{B787DFD8-D262-D485-B1F2-817C5A0928C5}"/>
              </a:ext>
            </a:extLst>
          </p:cNvPr>
          <p:cNvSpPr>
            <a:spLocks noGrp="1"/>
          </p:cNvSpPr>
          <p:nvPr>
            <p:ph type="subTitle" idx="1"/>
          </p:nvPr>
        </p:nvSpPr>
        <p:spPr>
          <a:xfrm>
            <a:off x="1052414" y="2735496"/>
            <a:ext cx="4928013" cy="2176272"/>
          </a:xfrm>
        </p:spPr>
        <p:txBody>
          <a:bodyPr/>
          <a:lstStyle/>
          <a:p>
            <a:pPr algn="ctr"/>
            <a:r>
              <a:rPr lang="en-US" sz="2800" b="1" dirty="0">
                <a:solidFill>
                  <a:srgbClr val="202C8F"/>
                </a:solidFill>
              </a:rPr>
              <a:t>Mini</a:t>
            </a:r>
            <a:r>
              <a:rPr lang="en-US" sz="2800" b="1" dirty="0">
                <a:solidFill>
                  <a:srgbClr val="FFC000"/>
                </a:solidFill>
              </a:rPr>
              <a:t> Siri </a:t>
            </a:r>
            <a:r>
              <a:rPr lang="en-US" sz="2800" b="1" dirty="0"/>
              <a:t>Team</a:t>
            </a:r>
          </a:p>
          <a:p>
            <a:pPr algn="ctr"/>
            <a:r>
              <a:rPr lang="en-US" sz="1800" b="1" dirty="0"/>
              <a:t>Samer Wael – Ahmed Sameh</a:t>
            </a:r>
            <a:endParaRPr lang="ar-EG" sz="1800" b="1" dirty="0"/>
          </a:p>
          <a:p>
            <a:pPr algn="ctr"/>
            <a:endParaRPr lang="en-US" sz="2800" b="1" dirty="0"/>
          </a:p>
        </p:txBody>
      </p:sp>
      <p:sp>
        <p:nvSpPr>
          <p:cNvPr id="4" name="Footer Placeholder 372">
            <a:extLst>
              <a:ext uri="{FF2B5EF4-FFF2-40B4-BE49-F238E27FC236}">
                <a16:creationId xmlns:a16="http://schemas.microsoft.com/office/drawing/2014/main" id="{0C103365-E9EC-7688-4573-5DD35A049161}"/>
              </a:ext>
            </a:extLst>
          </p:cNvPr>
          <p:cNvSpPr txBox="1">
            <a:spLocks/>
          </p:cNvSpPr>
          <p:nvPr/>
        </p:nvSpPr>
        <p:spPr>
          <a:xfrm>
            <a:off x="316021" y="6314200"/>
            <a:ext cx="3200400" cy="27432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b="1" dirty="0">
                <a:solidFill>
                  <a:srgbClr val="202C8F"/>
                </a:solidFill>
              </a:rPr>
              <a:t>Mini</a:t>
            </a:r>
            <a:r>
              <a:rPr lang="en-US" sz="1400" b="1" dirty="0"/>
              <a:t> </a:t>
            </a:r>
            <a:r>
              <a:rPr lang="en-US" sz="1400" b="1" dirty="0">
                <a:solidFill>
                  <a:srgbClr val="FFC000"/>
                </a:solidFill>
              </a:rPr>
              <a:t>Siri</a:t>
            </a:r>
          </a:p>
        </p:txBody>
      </p:sp>
      <p:sp>
        <p:nvSpPr>
          <p:cNvPr id="5" name="TextBox 4">
            <a:extLst>
              <a:ext uri="{FF2B5EF4-FFF2-40B4-BE49-F238E27FC236}">
                <a16:creationId xmlns:a16="http://schemas.microsoft.com/office/drawing/2014/main" id="{D1B752AE-A3A6-8BE8-1439-81424F8F16A3}"/>
              </a:ext>
            </a:extLst>
          </p:cNvPr>
          <p:cNvSpPr txBox="1"/>
          <p:nvPr/>
        </p:nvSpPr>
        <p:spPr>
          <a:xfrm>
            <a:off x="484605" y="4092247"/>
            <a:ext cx="6948587" cy="1323439"/>
          </a:xfrm>
          <a:prstGeom prst="rect">
            <a:avLst/>
          </a:prstGeom>
          <a:noFill/>
        </p:spPr>
        <p:txBody>
          <a:bodyPr wrap="square" rtlCol="0">
            <a:spAutoFit/>
          </a:bodyPr>
          <a:lstStyle/>
          <a:p>
            <a:r>
              <a:rPr lang="en-US" sz="2000" dirty="0">
                <a:latin typeface="ADLaM Display" panose="02010000000000000000" pitchFamily="2" charset="0"/>
                <a:ea typeface="ADLaM Display" panose="02010000000000000000" pitchFamily="2" charset="0"/>
                <a:cs typeface="ADLaM Display" panose="02010000000000000000" pitchFamily="2" charset="0"/>
              </a:rPr>
              <a:t>We hope that you liked Mini-Siri &amp; It’s Presentation ✨</a:t>
            </a:r>
          </a:p>
          <a:p>
            <a:endParaRPr lang="en-US" sz="2000" dirty="0">
              <a:latin typeface="ADLaM Display" panose="02010000000000000000" pitchFamily="2" charset="0"/>
              <a:ea typeface="ADLaM Display" panose="02010000000000000000" pitchFamily="2" charset="0"/>
              <a:cs typeface="ADLaM Display" panose="02010000000000000000" pitchFamily="2" charset="0"/>
            </a:endParaRPr>
          </a:p>
          <a:p>
            <a:r>
              <a:rPr lang="en-US" sz="2000" dirty="0">
                <a:latin typeface="ADLaM Display" panose="02010000000000000000" pitchFamily="2" charset="0"/>
                <a:ea typeface="ADLaM Display" panose="02010000000000000000" pitchFamily="2" charset="0"/>
                <a:cs typeface="ADLaM Display" panose="02010000000000000000" pitchFamily="2" charset="0"/>
              </a:rPr>
              <a:t>We look forward to you providing us with some advice so that we can develop the project</a:t>
            </a:r>
            <a:r>
              <a:rPr lang="ar-EG" sz="2000" dirty="0">
                <a:latin typeface="ADLaM Display" panose="02010000000000000000" pitchFamily="2" charset="0"/>
                <a:ea typeface="ADLaM Display" panose="02010000000000000000" pitchFamily="2" charset="0"/>
                <a:cs typeface="ADLaM Display" panose="02010000000000000000" pitchFamily="2" charset="0"/>
              </a:rPr>
              <a:t> </a:t>
            </a:r>
            <a:r>
              <a:rPr lang="ar-EG" dirty="0"/>
              <a:t>❤️</a:t>
            </a:r>
            <a:endParaRPr lang="en-US" dirty="0"/>
          </a:p>
        </p:txBody>
      </p:sp>
    </p:spTree>
    <p:extLst>
      <p:ext uri="{BB962C8B-B14F-4D97-AF65-F5344CB8AC3E}">
        <p14:creationId xmlns:p14="http://schemas.microsoft.com/office/powerpoint/2010/main" val="1003962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2409092" y="3813048"/>
            <a:ext cx="7373816" cy="768096"/>
          </a:xfrm>
        </p:spPr>
        <p:txBody>
          <a:bodyPr/>
          <a:lstStyle/>
          <a:p>
            <a:r>
              <a:rPr lang="en-US" sz="4400" b="1" dirty="0">
                <a:solidFill>
                  <a:schemeClr val="accent6"/>
                </a:solidFill>
                <a:latin typeface="Arial Black" panose="020B0604020202020204" pitchFamily="34" charset="0"/>
                <a:cs typeface="Arial Black" panose="020B0604020202020204" pitchFamily="34" charset="0"/>
              </a:rPr>
              <a:t>The General Idea </a:t>
            </a:r>
            <a:br>
              <a:rPr lang="en-US" sz="4400" b="1" dirty="0">
                <a:solidFill>
                  <a:schemeClr val="accent6"/>
                </a:solidFill>
                <a:latin typeface="Arial Black" panose="020B0604020202020204" pitchFamily="34" charset="0"/>
                <a:cs typeface="Arial Black" panose="020B0604020202020204" pitchFamily="34" charset="0"/>
              </a:rPr>
            </a:br>
            <a:r>
              <a:rPr lang="en-US" sz="4400" b="1" dirty="0">
                <a:solidFill>
                  <a:schemeClr val="accent6"/>
                </a:solidFill>
                <a:latin typeface="Arial Black" panose="020B0604020202020204" pitchFamily="34" charset="0"/>
                <a:cs typeface="Arial Black" panose="020B0604020202020204" pitchFamily="34" charset="0"/>
              </a:rPr>
              <a:t>&amp; how it works</a:t>
            </a:r>
          </a:p>
        </p:txBody>
      </p:sp>
      <p:sp>
        <p:nvSpPr>
          <p:cNvPr id="4" name="TextBox 3">
            <a:extLst>
              <a:ext uri="{FF2B5EF4-FFF2-40B4-BE49-F238E27FC236}">
                <a16:creationId xmlns:a16="http://schemas.microsoft.com/office/drawing/2014/main" id="{F08C34A9-B9D5-1E05-8971-802C1F752651}"/>
              </a:ext>
            </a:extLst>
          </p:cNvPr>
          <p:cNvSpPr txBox="1"/>
          <p:nvPr/>
        </p:nvSpPr>
        <p:spPr>
          <a:xfrm>
            <a:off x="11482854" y="6266375"/>
            <a:ext cx="312906" cy="369332"/>
          </a:xfrm>
          <a:prstGeom prst="rect">
            <a:avLst/>
          </a:prstGeom>
          <a:noFill/>
        </p:spPr>
        <p:txBody>
          <a:bodyPr wrap="none" rtlCol="0">
            <a:spAutoFit/>
          </a:bodyPr>
          <a:lstStyle/>
          <a:p>
            <a:fld id="{56AE1D27-9C7B-4075-BED3-0247F60FE7A7}" type="slidenum">
              <a:rPr lang="ar-EG" b="1" smtClean="0"/>
              <a:t>2</a:t>
            </a:fld>
            <a:endParaRPr lang="en-US" b="1" dirty="0"/>
          </a:p>
        </p:txBody>
      </p:sp>
      <p:sp>
        <p:nvSpPr>
          <p:cNvPr id="5" name="Footer Placeholder 372">
            <a:extLst>
              <a:ext uri="{FF2B5EF4-FFF2-40B4-BE49-F238E27FC236}">
                <a16:creationId xmlns:a16="http://schemas.microsoft.com/office/drawing/2014/main" id="{8A96FC80-AC87-7868-C8AE-D614DA109AF7}"/>
              </a:ext>
            </a:extLst>
          </p:cNvPr>
          <p:cNvSpPr txBox="1">
            <a:spLocks/>
          </p:cNvSpPr>
          <p:nvPr/>
        </p:nvSpPr>
        <p:spPr>
          <a:xfrm>
            <a:off x="9390419" y="739559"/>
            <a:ext cx="1006041" cy="27432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dirty="0">
                <a:solidFill>
                  <a:srgbClr val="202C8F"/>
                </a:solidFill>
              </a:rPr>
              <a:t>Mini</a:t>
            </a:r>
            <a:r>
              <a:rPr lang="en-US" sz="1600" b="1" dirty="0"/>
              <a:t> </a:t>
            </a:r>
            <a:r>
              <a:rPr lang="en-US" sz="1600" b="1" dirty="0">
                <a:solidFill>
                  <a:srgbClr val="FFC000"/>
                </a:solidFill>
              </a:rPr>
              <a:t>Siri</a:t>
            </a:r>
          </a:p>
        </p:txBody>
      </p:sp>
    </p:spTree>
    <p:extLst>
      <p:ext uri="{BB962C8B-B14F-4D97-AF65-F5344CB8AC3E}">
        <p14:creationId xmlns:p14="http://schemas.microsoft.com/office/powerpoint/2010/main" val="2042590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ctrTitle"/>
          </p:nvPr>
        </p:nvSpPr>
        <p:spPr>
          <a:xfrm>
            <a:off x="914407" y="507968"/>
            <a:ext cx="5292968" cy="667512"/>
          </a:xfrm>
        </p:spPr>
        <p:txBody>
          <a:bodyPr anchor="ctr">
            <a:normAutofit fontScale="90000"/>
          </a:bodyPr>
          <a:lstStyle/>
          <a:p>
            <a:pPr algn="l" rtl="1"/>
            <a:r>
              <a:rPr lang="en-US" sz="3700" dirty="0"/>
              <a:t>The General idea</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type="subTitle" idx="1"/>
          </p:nvPr>
        </p:nvSpPr>
        <p:spPr>
          <a:xfrm>
            <a:off x="301458" y="1573093"/>
            <a:ext cx="7119269" cy="4526256"/>
          </a:xfrm>
        </p:spPr>
        <p:txBody>
          <a:bodyPr>
            <a:normAutofit fontScale="92500" lnSpcReduction="10000"/>
          </a:bodyPr>
          <a:lstStyle/>
          <a:p>
            <a:pPr algn="l" rtl="1"/>
            <a:r>
              <a:rPr lang="en-US" dirty="0">
                <a:solidFill>
                  <a:schemeClr val="tx1"/>
                </a:solidFill>
                <a:latin typeface="ADLaM Display" panose="02010000000000000000" pitchFamily="2" charset="0"/>
                <a:ea typeface="ADLaM Display" panose="02010000000000000000" pitchFamily="2" charset="0"/>
                <a:cs typeface="ADLaM Display" panose="02010000000000000000" pitchFamily="2" charset="0"/>
              </a:rPr>
              <a:t>- </a:t>
            </a:r>
            <a:r>
              <a:rPr lang="en-US" dirty="0">
                <a:solidFill>
                  <a:srgbClr val="FFC000"/>
                </a:solidFill>
                <a:latin typeface="ADLaM Display" panose="02010000000000000000" pitchFamily="2" charset="0"/>
                <a:ea typeface="ADLaM Display" panose="02010000000000000000" pitchFamily="2" charset="0"/>
                <a:cs typeface="ADLaM Display" panose="02010000000000000000" pitchFamily="2" charset="0"/>
              </a:rPr>
              <a:t>Mini-Siri</a:t>
            </a:r>
            <a:r>
              <a:rPr lang="en-US" dirty="0">
                <a:solidFill>
                  <a:schemeClr val="tx1"/>
                </a:solidFill>
                <a:latin typeface="ADLaM Display" panose="02010000000000000000" pitchFamily="2" charset="0"/>
                <a:ea typeface="ADLaM Display" panose="02010000000000000000" pitchFamily="2" charset="0"/>
                <a:cs typeface="ADLaM Display" panose="02010000000000000000" pitchFamily="2" charset="0"/>
              </a:rPr>
              <a:t> is a virtual assistant, The general idea behind </a:t>
            </a:r>
            <a:r>
              <a:rPr lang="en-US" dirty="0">
                <a:solidFill>
                  <a:srgbClr val="FFC000"/>
                </a:solidFill>
                <a:latin typeface="ADLaM Display" panose="02010000000000000000" pitchFamily="2" charset="0"/>
                <a:ea typeface="ADLaM Display" panose="02010000000000000000" pitchFamily="2" charset="0"/>
                <a:cs typeface="ADLaM Display" panose="02010000000000000000" pitchFamily="2" charset="0"/>
              </a:rPr>
              <a:t>Mini-Siri</a:t>
            </a:r>
            <a:r>
              <a:rPr lang="en-US" dirty="0">
                <a:solidFill>
                  <a:schemeClr val="tx1"/>
                </a:solidFill>
                <a:latin typeface="ADLaM Display" panose="02010000000000000000" pitchFamily="2" charset="0"/>
                <a:ea typeface="ADLaM Display" panose="02010000000000000000" pitchFamily="2" charset="0"/>
                <a:cs typeface="ADLaM Display" panose="02010000000000000000" pitchFamily="2" charset="0"/>
              </a:rPr>
              <a:t> is to provide users with a voice-activated interface to interact with their devices using natural language. </a:t>
            </a:r>
          </a:p>
          <a:p>
            <a:pPr algn="l" rtl="1"/>
            <a:endParaRPr lang="en-US" dirty="0">
              <a:solidFill>
                <a:schemeClr val="tx1"/>
              </a:solidFill>
              <a:latin typeface="ADLaM Display" panose="02010000000000000000" pitchFamily="2" charset="0"/>
              <a:ea typeface="ADLaM Display" panose="02010000000000000000" pitchFamily="2" charset="0"/>
              <a:cs typeface="ADLaM Display" panose="02010000000000000000" pitchFamily="2" charset="0"/>
            </a:endParaRPr>
          </a:p>
          <a:p>
            <a:pPr algn="l" rtl="1"/>
            <a:r>
              <a:rPr lang="en-US" dirty="0">
                <a:solidFill>
                  <a:schemeClr val="tx1"/>
                </a:solidFill>
                <a:latin typeface="ADLaM Display" panose="02010000000000000000" pitchFamily="2" charset="0"/>
                <a:ea typeface="ADLaM Display" panose="02010000000000000000" pitchFamily="2" charset="0"/>
                <a:cs typeface="ADLaM Display" panose="02010000000000000000" pitchFamily="2" charset="0"/>
              </a:rPr>
              <a:t>- </a:t>
            </a:r>
            <a:r>
              <a:rPr lang="en-US" dirty="0">
                <a:solidFill>
                  <a:srgbClr val="FFC000"/>
                </a:solidFill>
                <a:latin typeface="ADLaM Display" panose="02010000000000000000" pitchFamily="2" charset="0"/>
                <a:ea typeface="ADLaM Display" panose="02010000000000000000" pitchFamily="2" charset="0"/>
                <a:cs typeface="ADLaM Display" panose="02010000000000000000" pitchFamily="2" charset="0"/>
              </a:rPr>
              <a:t>Mini-Siri</a:t>
            </a:r>
            <a:r>
              <a:rPr lang="en-US" dirty="0">
                <a:solidFill>
                  <a:schemeClr val="tx1"/>
                </a:solidFill>
                <a:latin typeface="ADLaM Display" panose="02010000000000000000" pitchFamily="2" charset="0"/>
                <a:ea typeface="ADLaM Display" panose="02010000000000000000" pitchFamily="2" charset="0"/>
                <a:cs typeface="ADLaM Display" panose="02010000000000000000" pitchFamily="2" charset="0"/>
              </a:rPr>
              <a:t> is designed to perform various tasks and answer questions, acting as a personal assistant that can help users with a wide range of functions.</a:t>
            </a:r>
          </a:p>
          <a:p>
            <a:pPr algn="l" rtl="1"/>
            <a:endParaRPr lang="en-US" dirty="0">
              <a:solidFill>
                <a:schemeClr val="tx1"/>
              </a:solidFill>
              <a:latin typeface="ADLaM Display" panose="02010000000000000000" pitchFamily="2" charset="0"/>
              <a:ea typeface="ADLaM Display" panose="02010000000000000000" pitchFamily="2" charset="0"/>
              <a:cs typeface="ADLaM Display" panose="02010000000000000000" pitchFamily="2" charset="0"/>
            </a:endParaRPr>
          </a:p>
          <a:p>
            <a:pPr algn="l" rtl="1"/>
            <a:r>
              <a:rPr lang="en-US" dirty="0">
                <a:solidFill>
                  <a:schemeClr val="tx1"/>
                </a:solidFill>
                <a:latin typeface="ADLaM Display" panose="02010000000000000000" pitchFamily="2" charset="0"/>
                <a:ea typeface="ADLaM Display" panose="02010000000000000000" pitchFamily="2" charset="0"/>
                <a:cs typeface="ADLaM Display" panose="02010000000000000000" pitchFamily="2" charset="0"/>
              </a:rPr>
              <a:t>- </a:t>
            </a:r>
            <a:r>
              <a:rPr lang="en-US" dirty="0">
                <a:solidFill>
                  <a:srgbClr val="FFC000"/>
                </a:solidFill>
                <a:latin typeface="ADLaM Display" panose="02010000000000000000" pitchFamily="2" charset="0"/>
                <a:ea typeface="ADLaM Display" panose="02010000000000000000" pitchFamily="2" charset="0"/>
                <a:cs typeface="ADLaM Display" panose="02010000000000000000" pitchFamily="2" charset="0"/>
              </a:rPr>
              <a:t>Mini-Siri</a:t>
            </a:r>
            <a:r>
              <a:rPr lang="en-US" dirty="0">
                <a:solidFill>
                  <a:schemeClr val="tx1"/>
                </a:solidFill>
                <a:latin typeface="ADLaM Display" panose="02010000000000000000" pitchFamily="2" charset="0"/>
                <a:ea typeface="ADLaM Display" panose="02010000000000000000" pitchFamily="2" charset="0"/>
                <a:cs typeface="ADLaM Display" panose="02010000000000000000" pitchFamily="2" charset="0"/>
              </a:rPr>
              <a:t> uses advanced natural language processing and machine learning technologies to understand and interpret user commands, making it capable of handling a variety of tasks</a:t>
            </a:r>
            <a:r>
              <a:rPr lang="en-US" dirty="0"/>
              <a:t>.</a:t>
            </a:r>
            <a:endParaRPr lang="ar-EG" dirty="0"/>
          </a:p>
        </p:txBody>
      </p:sp>
      <p:sp>
        <p:nvSpPr>
          <p:cNvPr id="15" name="Slide Number Placeholder 14" hidden="1">
            <a:extLst>
              <a:ext uri="{FF2B5EF4-FFF2-40B4-BE49-F238E27FC236}">
                <a16:creationId xmlns:a16="http://schemas.microsoft.com/office/drawing/2014/main" id="{7FC3FD3F-45EE-74E3-AD64-441303B83EF3}"/>
              </a:ext>
            </a:extLst>
          </p:cNvPr>
          <p:cNvSpPr>
            <a:spLocks noGrp="1"/>
          </p:cNvSpPr>
          <p:nvPr>
            <p:ph type="sldNum" sz="quarter" idx="4294967295"/>
          </p:nvPr>
        </p:nvSpPr>
        <p:spPr>
          <a:xfrm>
            <a:off x="10945368" y="457200"/>
            <a:ext cx="987552" cy="274320"/>
          </a:xfrm>
        </p:spPr>
        <p:txBody>
          <a:bodyPr anchor="ctr">
            <a:normAutofit/>
          </a:bodyPr>
          <a:lstStyle/>
          <a:p>
            <a:pPr>
              <a:lnSpc>
                <a:spcPct val="90000"/>
              </a:lnSpc>
              <a:spcAft>
                <a:spcPts val="600"/>
              </a:spcAft>
            </a:pPr>
            <a:fld id="{48F63A3B-78C7-47BE-AE5E-E10140E04643}" type="slidenum">
              <a:rPr lang="en-US" sz="300" smtClean="0"/>
              <a:pPr>
                <a:lnSpc>
                  <a:spcPct val="90000"/>
                </a:lnSpc>
                <a:spcAft>
                  <a:spcPts val="600"/>
                </a:spcAft>
              </a:pPr>
              <a:t>3</a:t>
            </a:fld>
            <a:endParaRPr lang="en-US" sz="300"/>
          </a:p>
        </p:txBody>
      </p:sp>
      <p:sp>
        <p:nvSpPr>
          <p:cNvPr id="4" name="TextBox 3">
            <a:extLst>
              <a:ext uri="{FF2B5EF4-FFF2-40B4-BE49-F238E27FC236}">
                <a16:creationId xmlns:a16="http://schemas.microsoft.com/office/drawing/2014/main" id="{37AFEB54-7B1B-A1DD-CC50-7BC93A5AF385}"/>
              </a:ext>
            </a:extLst>
          </p:cNvPr>
          <p:cNvSpPr txBox="1"/>
          <p:nvPr/>
        </p:nvSpPr>
        <p:spPr>
          <a:xfrm>
            <a:off x="520214" y="6266375"/>
            <a:ext cx="300082" cy="369332"/>
          </a:xfrm>
          <a:prstGeom prst="rect">
            <a:avLst/>
          </a:prstGeom>
          <a:noFill/>
        </p:spPr>
        <p:txBody>
          <a:bodyPr wrap="none" rtlCol="0">
            <a:spAutoFit/>
          </a:bodyPr>
          <a:lstStyle/>
          <a:p>
            <a:r>
              <a:rPr lang="en-US" b="1" dirty="0"/>
              <a:t>3</a:t>
            </a:r>
          </a:p>
        </p:txBody>
      </p:sp>
      <p:sp>
        <p:nvSpPr>
          <p:cNvPr id="8" name="Footer Placeholder 372">
            <a:extLst>
              <a:ext uri="{FF2B5EF4-FFF2-40B4-BE49-F238E27FC236}">
                <a16:creationId xmlns:a16="http://schemas.microsoft.com/office/drawing/2014/main" id="{B7623ACC-EF72-7DDD-2039-75CE8F02E38D}"/>
              </a:ext>
            </a:extLst>
          </p:cNvPr>
          <p:cNvSpPr txBox="1">
            <a:spLocks/>
          </p:cNvSpPr>
          <p:nvPr/>
        </p:nvSpPr>
        <p:spPr>
          <a:xfrm>
            <a:off x="11172561" y="6362105"/>
            <a:ext cx="3200400" cy="27432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b="1" dirty="0">
                <a:solidFill>
                  <a:srgbClr val="202C8F"/>
                </a:solidFill>
              </a:rPr>
              <a:t>Mini</a:t>
            </a:r>
            <a:r>
              <a:rPr lang="en-US" sz="1400" b="1" dirty="0"/>
              <a:t> </a:t>
            </a:r>
            <a:r>
              <a:rPr lang="en-US" sz="1400" b="1" dirty="0">
                <a:solidFill>
                  <a:srgbClr val="FFC000"/>
                </a:solidFill>
              </a:rPr>
              <a:t>Siri</a:t>
            </a:r>
          </a:p>
        </p:txBody>
      </p:sp>
    </p:spTree>
    <p:extLst>
      <p:ext uri="{BB962C8B-B14F-4D97-AF65-F5344CB8AC3E}">
        <p14:creationId xmlns:p14="http://schemas.microsoft.com/office/powerpoint/2010/main" val="979622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2895600" y="3864696"/>
            <a:ext cx="6400800" cy="768096"/>
          </a:xfrm>
        </p:spPr>
        <p:txBody>
          <a:bodyPr/>
          <a:lstStyle/>
          <a:p>
            <a:r>
              <a:rPr lang="en-US" sz="4400" b="1" dirty="0">
                <a:solidFill>
                  <a:schemeClr val="accent6"/>
                </a:solidFill>
                <a:latin typeface="Arial Black" panose="020B0604020202020204" pitchFamily="34" charset="0"/>
                <a:cs typeface="Arial Black" panose="020B0604020202020204" pitchFamily="34" charset="0"/>
              </a:rPr>
              <a:t>Our Target from the idea</a:t>
            </a:r>
          </a:p>
        </p:txBody>
      </p:sp>
      <p:sp>
        <p:nvSpPr>
          <p:cNvPr id="4" name="TextBox 3">
            <a:extLst>
              <a:ext uri="{FF2B5EF4-FFF2-40B4-BE49-F238E27FC236}">
                <a16:creationId xmlns:a16="http://schemas.microsoft.com/office/drawing/2014/main" id="{F08C34A9-B9D5-1E05-8971-802C1F752651}"/>
              </a:ext>
            </a:extLst>
          </p:cNvPr>
          <p:cNvSpPr txBox="1"/>
          <p:nvPr/>
        </p:nvSpPr>
        <p:spPr>
          <a:xfrm>
            <a:off x="11482854" y="6266375"/>
            <a:ext cx="312906" cy="369332"/>
          </a:xfrm>
          <a:prstGeom prst="rect">
            <a:avLst/>
          </a:prstGeom>
          <a:noFill/>
        </p:spPr>
        <p:txBody>
          <a:bodyPr wrap="none" rtlCol="0">
            <a:spAutoFit/>
          </a:bodyPr>
          <a:lstStyle/>
          <a:p>
            <a:fld id="{56AE1D27-9C7B-4075-BED3-0247F60FE7A7}" type="slidenum">
              <a:rPr lang="ar-EG" b="1" smtClean="0"/>
              <a:t>4</a:t>
            </a:fld>
            <a:endParaRPr lang="en-US" b="1" dirty="0"/>
          </a:p>
        </p:txBody>
      </p:sp>
      <p:sp>
        <p:nvSpPr>
          <p:cNvPr id="3" name="Footer Placeholder 372">
            <a:extLst>
              <a:ext uri="{FF2B5EF4-FFF2-40B4-BE49-F238E27FC236}">
                <a16:creationId xmlns:a16="http://schemas.microsoft.com/office/drawing/2014/main" id="{E8722589-E405-B5E0-5275-471BA3469021}"/>
              </a:ext>
            </a:extLst>
          </p:cNvPr>
          <p:cNvSpPr txBox="1">
            <a:spLocks/>
          </p:cNvSpPr>
          <p:nvPr/>
        </p:nvSpPr>
        <p:spPr>
          <a:xfrm>
            <a:off x="9390419" y="739559"/>
            <a:ext cx="1006041" cy="27432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dirty="0">
                <a:solidFill>
                  <a:srgbClr val="202C8F"/>
                </a:solidFill>
              </a:rPr>
              <a:t>Mini</a:t>
            </a:r>
            <a:r>
              <a:rPr lang="en-US" sz="1600" b="1" dirty="0"/>
              <a:t> </a:t>
            </a:r>
            <a:r>
              <a:rPr lang="en-US" sz="1600" b="1" dirty="0">
                <a:solidFill>
                  <a:srgbClr val="FFC000"/>
                </a:solidFill>
              </a:rPr>
              <a:t>Siri</a:t>
            </a:r>
          </a:p>
        </p:txBody>
      </p:sp>
    </p:spTree>
    <p:extLst>
      <p:ext uri="{BB962C8B-B14F-4D97-AF65-F5344CB8AC3E}">
        <p14:creationId xmlns:p14="http://schemas.microsoft.com/office/powerpoint/2010/main" val="99412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5624911" y="278060"/>
            <a:ext cx="6663877" cy="768096"/>
          </a:xfrm>
        </p:spPr>
        <p:txBody>
          <a:bodyPr vert="horz" lIns="91440" tIns="45720" rIns="91440" bIns="45720" rtlCol="0" anchor="t">
            <a:normAutofit fontScale="90000"/>
          </a:bodyPr>
          <a:lstStyle/>
          <a:p>
            <a:r>
              <a:rPr lang="en-US" sz="3600" b="1" kern="1200" cap="all" baseline="0" dirty="0">
                <a:latin typeface="+mj-lt"/>
                <a:ea typeface="+mj-ea"/>
                <a:cs typeface="+mj-cs"/>
              </a:rPr>
              <a:t>The target from </a:t>
            </a:r>
            <a:r>
              <a:rPr lang="en-US" sz="3600" b="1" kern="1200" cap="all" baseline="0" dirty="0">
                <a:solidFill>
                  <a:srgbClr val="FFC000"/>
                </a:solidFill>
                <a:latin typeface="+mj-lt"/>
                <a:ea typeface="+mj-ea"/>
                <a:cs typeface="+mj-cs"/>
              </a:rPr>
              <a:t>mini-</a:t>
            </a:r>
            <a:r>
              <a:rPr lang="en-US" sz="3600" b="1" kern="1200" cap="all" baseline="0" dirty="0" err="1">
                <a:solidFill>
                  <a:srgbClr val="FFC000"/>
                </a:solidFill>
                <a:latin typeface="+mj-lt"/>
                <a:ea typeface="+mj-ea"/>
                <a:cs typeface="+mj-cs"/>
              </a:rPr>
              <a:t>siri</a:t>
            </a:r>
            <a:r>
              <a:rPr lang="en-US" sz="3600" b="1" kern="1200" cap="all" baseline="0" dirty="0">
                <a:latin typeface="+mj-lt"/>
                <a:ea typeface="+mj-ea"/>
                <a:cs typeface="+mj-cs"/>
              </a:rPr>
              <a:t> :</a:t>
            </a: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sz="half" idx="2"/>
          </p:nvPr>
        </p:nvSpPr>
        <p:spPr>
          <a:xfrm>
            <a:off x="5624911" y="1385913"/>
            <a:ext cx="6430252" cy="4484938"/>
          </a:xfrm>
        </p:spPr>
        <p:txBody>
          <a:bodyPr vert="horz" lIns="45720" tIns="45720" rIns="45720" bIns="45720" rtlCol="0">
            <a:normAutofit fontScale="92500" lnSpcReduction="20000"/>
          </a:bodyPr>
          <a:lstStyle/>
          <a:p>
            <a:pPr marL="0" indent="0" rtl="1">
              <a:buNone/>
            </a:pPr>
            <a:r>
              <a:rPr lang="en-US" sz="2000" dirty="0">
                <a:solidFill>
                  <a:schemeClr val="tx1"/>
                </a:solidFill>
                <a:latin typeface="ADLaM Display" panose="02010000000000000000" pitchFamily="2" charset="0"/>
                <a:ea typeface="ADLaM Display" panose="02010000000000000000" pitchFamily="2" charset="0"/>
                <a:cs typeface="ADLaM Display" panose="02010000000000000000" pitchFamily="2" charset="0"/>
              </a:rPr>
              <a:t>It provide users with a convenient and efficient way to interact with technology and perform various tasks. The primary objectives of </a:t>
            </a:r>
            <a:r>
              <a:rPr lang="en-US" sz="2000" dirty="0">
                <a:solidFill>
                  <a:srgbClr val="FFC000"/>
                </a:solidFill>
                <a:latin typeface="ADLaM Display" panose="02010000000000000000" pitchFamily="2" charset="0"/>
                <a:ea typeface="ADLaM Display" panose="02010000000000000000" pitchFamily="2" charset="0"/>
                <a:cs typeface="ADLaM Display" panose="02010000000000000000" pitchFamily="2" charset="0"/>
              </a:rPr>
              <a:t>Mini-Siri</a:t>
            </a:r>
            <a:r>
              <a:rPr lang="en-US" sz="2000" dirty="0">
                <a:solidFill>
                  <a:schemeClr val="tx1"/>
                </a:solidFill>
                <a:latin typeface="ADLaM Display" panose="02010000000000000000" pitchFamily="2" charset="0"/>
                <a:ea typeface="ADLaM Display" panose="02010000000000000000" pitchFamily="2" charset="0"/>
                <a:cs typeface="ADLaM Display" panose="02010000000000000000" pitchFamily="2" charset="0"/>
              </a:rPr>
              <a:t> are:</a:t>
            </a:r>
          </a:p>
          <a:p>
            <a:pPr marL="0" indent="0" rtl="1">
              <a:buNone/>
            </a:pPr>
            <a:endParaRPr lang="en-US" sz="2000" dirty="0">
              <a:solidFill>
                <a:schemeClr val="tx1"/>
              </a:solidFill>
              <a:latin typeface="ADLaM Display" panose="02010000000000000000" pitchFamily="2" charset="0"/>
              <a:ea typeface="ADLaM Display" panose="02010000000000000000" pitchFamily="2" charset="0"/>
              <a:cs typeface="ADLaM Display" panose="02010000000000000000" pitchFamily="2" charset="0"/>
            </a:endParaRPr>
          </a:p>
          <a:p>
            <a:pPr marL="0" indent="0" rtl="1">
              <a:buNone/>
            </a:pPr>
            <a:r>
              <a:rPr lang="en-US" sz="2000" dirty="0">
                <a:solidFill>
                  <a:srgbClr val="202C8F"/>
                </a:solidFill>
                <a:latin typeface="ADLaM Display" panose="02010000000000000000" pitchFamily="2" charset="0"/>
                <a:ea typeface="ADLaM Display" panose="02010000000000000000" pitchFamily="2" charset="0"/>
                <a:cs typeface="ADLaM Display" panose="02010000000000000000" pitchFamily="2" charset="0"/>
              </a:rPr>
              <a:t>- Increase Efficiency : </a:t>
            </a:r>
          </a:p>
          <a:p>
            <a:pPr marL="0" indent="0" rtl="1">
              <a:buNone/>
            </a:pPr>
            <a:r>
              <a:rPr lang="en-US" sz="2000" dirty="0">
                <a:solidFill>
                  <a:schemeClr val="tx1"/>
                </a:solidFill>
                <a:latin typeface="ADLaM Display" panose="02010000000000000000" pitchFamily="2" charset="0"/>
                <a:ea typeface="ADLaM Display" panose="02010000000000000000" pitchFamily="2" charset="0"/>
                <a:cs typeface="ADLaM Display" panose="02010000000000000000" pitchFamily="2" charset="0"/>
              </a:rPr>
              <a:t>The goal is to help users save time and effort by automating routine tasks. </a:t>
            </a:r>
            <a:r>
              <a:rPr lang="en-US" sz="2000" dirty="0">
                <a:solidFill>
                  <a:srgbClr val="FFC000"/>
                </a:solidFill>
                <a:latin typeface="ADLaM Display" panose="02010000000000000000" pitchFamily="2" charset="0"/>
                <a:ea typeface="ADLaM Display" panose="02010000000000000000" pitchFamily="2" charset="0"/>
                <a:cs typeface="ADLaM Display" panose="02010000000000000000" pitchFamily="2" charset="0"/>
              </a:rPr>
              <a:t>Mini-Siri</a:t>
            </a:r>
            <a:r>
              <a:rPr lang="en-US" sz="2000" dirty="0">
                <a:solidFill>
                  <a:schemeClr val="tx1"/>
                </a:solidFill>
                <a:latin typeface="ADLaM Display" panose="02010000000000000000" pitchFamily="2" charset="0"/>
                <a:ea typeface="ADLaM Display" panose="02010000000000000000" pitchFamily="2" charset="0"/>
                <a:cs typeface="ADLaM Display" panose="02010000000000000000" pitchFamily="2" charset="0"/>
              </a:rPr>
              <a:t> can perform a variety of functions, such as opening apps, search and providing information, more quickly than traditional methods.</a:t>
            </a:r>
          </a:p>
          <a:p>
            <a:pPr marL="0" indent="0" rtl="1">
              <a:buNone/>
            </a:pPr>
            <a:endParaRPr lang="en-US" sz="2000" dirty="0">
              <a:solidFill>
                <a:schemeClr val="tx1"/>
              </a:solidFill>
              <a:latin typeface="ADLaM Display" panose="02010000000000000000" pitchFamily="2" charset="0"/>
              <a:ea typeface="ADLaM Display" panose="02010000000000000000" pitchFamily="2" charset="0"/>
              <a:cs typeface="ADLaM Display" panose="02010000000000000000" pitchFamily="2" charset="0"/>
            </a:endParaRPr>
          </a:p>
          <a:p>
            <a:pPr marL="0" indent="0" rtl="1">
              <a:buNone/>
            </a:pPr>
            <a:r>
              <a:rPr lang="en-US" sz="2100" dirty="0">
                <a:solidFill>
                  <a:srgbClr val="202C8F"/>
                </a:solidFill>
                <a:latin typeface="ADLaM Display" panose="02010000000000000000" pitchFamily="2" charset="0"/>
                <a:ea typeface="ADLaM Display" panose="02010000000000000000" pitchFamily="2" charset="0"/>
                <a:cs typeface="ADLaM Display" panose="02010000000000000000" pitchFamily="2" charset="0"/>
              </a:rPr>
              <a:t>- Improve Accessibility:</a:t>
            </a:r>
          </a:p>
          <a:p>
            <a:pPr marL="0" indent="0" rtl="1">
              <a:buNone/>
            </a:pPr>
            <a:r>
              <a:rPr lang="en-US" sz="2000" dirty="0">
                <a:solidFill>
                  <a:srgbClr val="FFC000"/>
                </a:solidFill>
                <a:latin typeface="ADLaM Display" panose="02010000000000000000" pitchFamily="2" charset="0"/>
                <a:ea typeface="ADLaM Display" panose="02010000000000000000" pitchFamily="2" charset="0"/>
                <a:cs typeface="ADLaM Display" panose="02010000000000000000" pitchFamily="2" charset="0"/>
              </a:rPr>
              <a:t>Mini-Siri </a:t>
            </a:r>
            <a:r>
              <a:rPr lang="en-US" sz="2000" dirty="0">
                <a:solidFill>
                  <a:schemeClr val="tx1"/>
                </a:solidFill>
                <a:latin typeface="ADLaM Display" panose="02010000000000000000" pitchFamily="2" charset="0"/>
                <a:ea typeface="ADLaM Display" panose="02010000000000000000" pitchFamily="2" charset="0"/>
                <a:cs typeface="ADLaM Display" panose="02010000000000000000" pitchFamily="2" charset="0"/>
              </a:rPr>
              <a:t>play a crucial role in enhancing accessibility for individuals with disabilities. Voice-activated interfaces, it can be particularly valuable for people with mobility issues or those who may have difficulty using traditional input methods.</a:t>
            </a:r>
          </a:p>
          <a:p>
            <a:pPr marL="0" indent="0" rtl="1">
              <a:buNone/>
            </a:pPr>
            <a:endParaRPr lang="en-US" sz="2000" dirty="0">
              <a:solidFill>
                <a:schemeClr val="tx1"/>
              </a:solidFill>
              <a:latin typeface="ADLaM Display" panose="02010000000000000000" pitchFamily="2" charset="0"/>
              <a:ea typeface="ADLaM Display" panose="02010000000000000000" pitchFamily="2" charset="0"/>
              <a:cs typeface="ADLaM Display" panose="02010000000000000000" pitchFamily="2" charset="0"/>
            </a:endParaRPr>
          </a:p>
          <a:p>
            <a:pPr marL="0" indent="0" rtl="1">
              <a:buNone/>
            </a:pPr>
            <a:endParaRPr lang="en-US" sz="2000" dirty="0">
              <a:solidFill>
                <a:schemeClr val="tx1"/>
              </a:solidFill>
              <a:latin typeface="ADLaM Display" panose="02010000000000000000" pitchFamily="2" charset="0"/>
              <a:ea typeface="ADLaM Display" panose="02010000000000000000" pitchFamily="2" charset="0"/>
              <a:cs typeface="ADLaM Display" panose="02010000000000000000" pitchFamily="2" charset="0"/>
            </a:endParaRPr>
          </a:p>
          <a:p>
            <a:pPr marL="0" indent="0" rtl="1">
              <a:buNone/>
            </a:pPr>
            <a:endParaRPr lang="ar-EG" sz="2000" dirty="0">
              <a:solidFill>
                <a:schemeClr val="tx1"/>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5" name="TextBox 4">
            <a:extLst>
              <a:ext uri="{FF2B5EF4-FFF2-40B4-BE49-F238E27FC236}">
                <a16:creationId xmlns:a16="http://schemas.microsoft.com/office/drawing/2014/main" id="{A0BCF376-5269-14E1-84AD-BFC07CB93B5E}"/>
              </a:ext>
            </a:extLst>
          </p:cNvPr>
          <p:cNvSpPr txBox="1"/>
          <p:nvPr/>
        </p:nvSpPr>
        <p:spPr>
          <a:xfrm>
            <a:off x="11375147" y="6210608"/>
            <a:ext cx="312906" cy="369332"/>
          </a:xfrm>
          <a:prstGeom prst="rect">
            <a:avLst/>
          </a:prstGeom>
          <a:noFill/>
        </p:spPr>
        <p:txBody>
          <a:bodyPr wrap="none" rtlCol="0">
            <a:spAutoFit/>
          </a:bodyPr>
          <a:lstStyle/>
          <a:p>
            <a:fld id="{E6CB5D15-7252-4929-9B89-862D8FC24BFB}" type="slidenum">
              <a:rPr lang="ar-EG" b="1" smtClean="0"/>
              <a:t>5</a:t>
            </a:fld>
            <a:endParaRPr lang="en-US" b="1" dirty="0"/>
          </a:p>
        </p:txBody>
      </p:sp>
      <p:sp>
        <p:nvSpPr>
          <p:cNvPr id="4" name="Footer Placeholder 372">
            <a:extLst>
              <a:ext uri="{FF2B5EF4-FFF2-40B4-BE49-F238E27FC236}">
                <a16:creationId xmlns:a16="http://schemas.microsoft.com/office/drawing/2014/main" id="{FEFDC355-45B5-4244-8A90-26C593975A8C}"/>
              </a:ext>
            </a:extLst>
          </p:cNvPr>
          <p:cNvSpPr txBox="1">
            <a:spLocks/>
          </p:cNvSpPr>
          <p:nvPr/>
        </p:nvSpPr>
        <p:spPr>
          <a:xfrm>
            <a:off x="5958670" y="6310142"/>
            <a:ext cx="3200400" cy="27432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b="1" dirty="0">
                <a:solidFill>
                  <a:srgbClr val="202C8F"/>
                </a:solidFill>
              </a:rPr>
              <a:t>Mini</a:t>
            </a:r>
            <a:r>
              <a:rPr lang="en-US" sz="1400" b="1" dirty="0"/>
              <a:t> </a:t>
            </a:r>
            <a:r>
              <a:rPr lang="en-US" sz="1400" b="1" dirty="0">
                <a:solidFill>
                  <a:srgbClr val="FFC000"/>
                </a:solidFill>
              </a:rPr>
              <a:t>Siri</a:t>
            </a:r>
          </a:p>
        </p:txBody>
      </p:sp>
      <p:pic>
        <p:nvPicPr>
          <p:cNvPr id="8" name="Picture 7" descr="A hand holding a phone&#10;&#10;Description automatically generated">
            <a:extLst>
              <a:ext uri="{FF2B5EF4-FFF2-40B4-BE49-F238E27FC236}">
                <a16:creationId xmlns:a16="http://schemas.microsoft.com/office/drawing/2014/main" id="{7EA97924-EE7F-ECF2-3828-38D10702ECB7}"/>
              </a:ext>
            </a:extLst>
          </p:cNvPr>
          <p:cNvPicPr>
            <a:picLocks noChangeAspect="1"/>
          </p:cNvPicPr>
          <p:nvPr/>
        </p:nvPicPr>
        <p:blipFill>
          <a:blip r:embed="rId2"/>
          <a:stretch>
            <a:fillRect/>
          </a:stretch>
        </p:blipFill>
        <p:spPr>
          <a:xfrm>
            <a:off x="-2" y="3344037"/>
            <a:ext cx="5257801" cy="3513963"/>
          </a:xfrm>
          <a:prstGeom prst="rect">
            <a:avLst/>
          </a:prstGeom>
        </p:spPr>
      </p:pic>
      <p:pic>
        <p:nvPicPr>
          <p:cNvPr id="9" name="Picture 8">
            <a:extLst>
              <a:ext uri="{FF2B5EF4-FFF2-40B4-BE49-F238E27FC236}">
                <a16:creationId xmlns:a16="http://schemas.microsoft.com/office/drawing/2014/main" id="{1BEE81AA-DAD7-3877-3FB6-9048396C7034}"/>
              </a:ext>
            </a:extLst>
          </p:cNvPr>
          <p:cNvPicPr>
            <a:picLocks noChangeAspect="1"/>
          </p:cNvPicPr>
          <p:nvPr/>
        </p:nvPicPr>
        <p:blipFill>
          <a:blip r:embed="rId3"/>
          <a:stretch>
            <a:fillRect/>
          </a:stretch>
        </p:blipFill>
        <p:spPr>
          <a:xfrm>
            <a:off x="0" y="0"/>
            <a:ext cx="5257800" cy="3343275"/>
          </a:xfrm>
          <a:prstGeom prst="rect">
            <a:avLst/>
          </a:prstGeom>
        </p:spPr>
      </p:pic>
    </p:spTree>
    <p:extLst>
      <p:ext uri="{BB962C8B-B14F-4D97-AF65-F5344CB8AC3E}">
        <p14:creationId xmlns:p14="http://schemas.microsoft.com/office/powerpoint/2010/main" val="680199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3717890" y="392568"/>
            <a:ext cx="8815754" cy="768096"/>
          </a:xfrm>
        </p:spPr>
        <p:txBody>
          <a:bodyPr vert="horz" lIns="91440" tIns="45720" rIns="91440" bIns="45720" rtlCol="0" anchor="t">
            <a:normAutofit/>
          </a:bodyPr>
          <a:lstStyle/>
          <a:p>
            <a:r>
              <a:rPr lang="en-US" sz="3600" b="1" kern="1200" cap="all" baseline="0" dirty="0">
                <a:latin typeface="+mj-lt"/>
                <a:ea typeface="+mj-ea"/>
                <a:cs typeface="+mj-cs"/>
              </a:rPr>
              <a:t>The target from </a:t>
            </a:r>
            <a:r>
              <a:rPr lang="en-US" sz="3600" b="1" kern="1200" cap="all" baseline="0" dirty="0">
                <a:solidFill>
                  <a:srgbClr val="FFC000"/>
                </a:solidFill>
                <a:latin typeface="+mj-lt"/>
                <a:ea typeface="+mj-ea"/>
                <a:cs typeface="+mj-cs"/>
              </a:rPr>
              <a:t>mini-</a:t>
            </a:r>
            <a:r>
              <a:rPr lang="en-US" sz="3600" b="1" kern="1200" cap="all" baseline="0" dirty="0" err="1">
                <a:solidFill>
                  <a:srgbClr val="FFC000"/>
                </a:solidFill>
                <a:latin typeface="+mj-lt"/>
                <a:ea typeface="+mj-ea"/>
                <a:cs typeface="+mj-cs"/>
              </a:rPr>
              <a:t>siri</a:t>
            </a:r>
            <a:r>
              <a:rPr lang="en-US" sz="3600" b="1" kern="1200" cap="all" baseline="0" dirty="0">
                <a:latin typeface="+mj-lt"/>
                <a:ea typeface="+mj-ea"/>
                <a:cs typeface="+mj-cs"/>
              </a:rPr>
              <a:t> :</a:t>
            </a: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sz="half" idx="2"/>
          </p:nvPr>
        </p:nvSpPr>
        <p:spPr>
          <a:xfrm>
            <a:off x="3841485" y="1443167"/>
            <a:ext cx="7846568" cy="4484938"/>
          </a:xfrm>
        </p:spPr>
        <p:txBody>
          <a:bodyPr vert="horz" lIns="45720" tIns="45720" rIns="45720" bIns="45720" rtlCol="0">
            <a:normAutofit fontScale="92500"/>
          </a:bodyPr>
          <a:lstStyle/>
          <a:p>
            <a:pPr marL="0" indent="0" rtl="1">
              <a:buNone/>
            </a:pPr>
            <a:r>
              <a:rPr lang="en-US" sz="2000" dirty="0">
                <a:solidFill>
                  <a:srgbClr val="202C8F"/>
                </a:solidFill>
                <a:latin typeface="ADLaM Display" panose="02010000000000000000" pitchFamily="2" charset="0"/>
                <a:ea typeface="ADLaM Display" panose="02010000000000000000" pitchFamily="2" charset="0"/>
                <a:cs typeface="ADLaM Display" panose="02010000000000000000" pitchFamily="2" charset="0"/>
              </a:rPr>
              <a:t>- Provide Information and Assistance:</a:t>
            </a:r>
          </a:p>
          <a:p>
            <a:pPr marL="0" indent="0" rtl="1">
              <a:buNone/>
            </a:pPr>
            <a:r>
              <a:rPr lang="en-US" sz="2000" dirty="0">
                <a:solidFill>
                  <a:srgbClr val="FFC000"/>
                </a:solidFill>
                <a:latin typeface="ADLaM Display" panose="02010000000000000000" pitchFamily="2" charset="0"/>
                <a:ea typeface="ADLaM Display" panose="02010000000000000000" pitchFamily="2" charset="0"/>
                <a:cs typeface="ADLaM Display" panose="02010000000000000000" pitchFamily="2" charset="0"/>
              </a:rPr>
              <a:t>Mini-Siri</a:t>
            </a:r>
            <a:r>
              <a:rPr lang="en-US" sz="2000" dirty="0">
                <a:solidFill>
                  <a:schemeClr val="tx1"/>
                </a:solidFill>
                <a:latin typeface="ADLaM Display" panose="02010000000000000000" pitchFamily="2" charset="0"/>
                <a:ea typeface="ADLaM Display" panose="02010000000000000000" pitchFamily="2" charset="0"/>
                <a:cs typeface="ADLaM Display" panose="02010000000000000000" pitchFamily="2" charset="0"/>
              </a:rPr>
              <a:t> are designed to offer information and assistance across a wide range of topics. Users can ask questions, get weather updates, receive news briefings, and more, contributing to a more informed and connected user experience.</a:t>
            </a:r>
          </a:p>
          <a:p>
            <a:pPr marL="0" indent="0" rtl="1">
              <a:buNone/>
            </a:pPr>
            <a:endParaRPr lang="en-US" sz="2000" dirty="0">
              <a:solidFill>
                <a:schemeClr val="tx1"/>
              </a:solidFill>
              <a:latin typeface="ADLaM Display" panose="02010000000000000000" pitchFamily="2" charset="0"/>
              <a:ea typeface="ADLaM Display" panose="02010000000000000000" pitchFamily="2" charset="0"/>
              <a:cs typeface="ADLaM Display" panose="02010000000000000000" pitchFamily="2" charset="0"/>
            </a:endParaRPr>
          </a:p>
          <a:p>
            <a:pPr marL="0" indent="0" rtl="1">
              <a:buNone/>
            </a:pPr>
            <a:r>
              <a:rPr lang="en-US" sz="2000" dirty="0">
                <a:solidFill>
                  <a:srgbClr val="202C8F"/>
                </a:solidFill>
                <a:latin typeface="ADLaM Display" panose="02010000000000000000" pitchFamily="2" charset="0"/>
                <a:ea typeface="ADLaM Display" panose="02010000000000000000" pitchFamily="2" charset="0"/>
                <a:cs typeface="ADLaM Display" panose="02010000000000000000" pitchFamily="2" charset="0"/>
              </a:rPr>
              <a:t>- Facilitate Hands-Free Operation:</a:t>
            </a:r>
          </a:p>
          <a:p>
            <a:pPr marL="0" indent="0" rtl="1">
              <a:buNone/>
            </a:pPr>
            <a:r>
              <a:rPr lang="en-US" sz="2000" dirty="0">
                <a:solidFill>
                  <a:srgbClr val="FFC000"/>
                </a:solidFill>
                <a:latin typeface="ADLaM Display" panose="02010000000000000000" pitchFamily="2" charset="0"/>
                <a:ea typeface="ADLaM Display" panose="02010000000000000000" pitchFamily="2" charset="0"/>
                <a:cs typeface="ADLaM Display" panose="02010000000000000000" pitchFamily="2" charset="0"/>
              </a:rPr>
              <a:t>Mini-Siri</a:t>
            </a:r>
            <a:r>
              <a:rPr lang="en-US" sz="2000" dirty="0">
                <a:solidFill>
                  <a:schemeClr val="tx1"/>
                </a:solidFill>
                <a:latin typeface="ADLaM Display" panose="02010000000000000000" pitchFamily="2" charset="0"/>
                <a:ea typeface="ADLaM Display" panose="02010000000000000000" pitchFamily="2" charset="0"/>
                <a:cs typeface="ADLaM Display" panose="02010000000000000000" pitchFamily="2" charset="0"/>
              </a:rPr>
              <a:t> enable hands-free operation, allowing users to perform tasks while driving, cooking, or engaging in other activities where hands may be occupied.</a:t>
            </a:r>
          </a:p>
          <a:p>
            <a:pPr marL="0" indent="0" rtl="1">
              <a:buNone/>
            </a:pPr>
            <a:endParaRPr lang="en-US" sz="2000" dirty="0">
              <a:solidFill>
                <a:schemeClr val="tx1"/>
              </a:solidFill>
              <a:latin typeface="ADLaM Display" panose="02010000000000000000" pitchFamily="2" charset="0"/>
              <a:ea typeface="ADLaM Display" panose="02010000000000000000" pitchFamily="2" charset="0"/>
              <a:cs typeface="ADLaM Display" panose="02010000000000000000" pitchFamily="2" charset="0"/>
            </a:endParaRPr>
          </a:p>
          <a:p>
            <a:pPr marL="0" indent="0" rtl="1">
              <a:buNone/>
            </a:pPr>
            <a:r>
              <a:rPr lang="en-US" sz="2000" dirty="0">
                <a:solidFill>
                  <a:schemeClr val="tx1"/>
                </a:solidFill>
                <a:latin typeface="ADLaM Display" panose="02010000000000000000" pitchFamily="2" charset="0"/>
                <a:ea typeface="ADLaM Display" panose="02010000000000000000" pitchFamily="2" charset="0"/>
                <a:cs typeface="ADLaM Display" panose="02010000000000000000" pitchFamily="2" charset="0"/>
              </a:rPr>
              <a:t>By achieving these goals, </a:t>
            </a:r>
            <a:r>
              <a:rPr lang="en-US" sz="2000" dirty="0">
                <a:solidFill>
                  <a:srgbClr val="FFC000"/>
                </a:solidFill>
                <a:latin typeface="ADLaM Display" panose="02010000000000000000" pitchFamily="2" charset="0"/>
                <a:ea typeface="ADLaM Display" panose="02010000000000000000" pitchFamily="2" charset="0"/>
                <a:cs typeface="ADLaM Display" panose="02010000000000000000" pitchFamily="2" charset="0"/>
              </a:rPr>
              <a:t>Mini-Siri</a:t>
            </a:r>
            <a:r>
              <a:rPr lang="en-US" sz="2000" dirty="0">
                <a:solidFill>
                  <a:schemeClr val="tx1"/>
                </a:solidFill>
                <a:latin typeface="ADLaM Display" panose="02010000000000000000" pitchFamily="2" charset="0"/>
                <a:ea typeface="ADLaM Display" panose="02010000000000000000" pitchFamily="2" charset="0"/>
                <a:cs typeface="ADLaM Display" panose="02010000000000000000" pitchFamily="2" charset="0"/>
              </a:rPr>
              <a:t> aim to create a more user-centric and intuitive interaction between individuals and their devices, ultimately enhancing the overall user experience.</a:t>
            </a:r>
          </a:p>
          <a:p>
            <a:pPr marL="0" indent="0" rtl="1">
              <a:buNone/>
            </a:pPr>
            <a:endParaRPr lang="en-US" sz="2000" dirty="0">
              <a:solidFill>
                <a:schemeClr val="tx1"/>
              </a:solidFill>
              <a:latin typeface="ADLaM Display" panose="02010000000000000000" pitchFamily="2" charset="0"/>
              <a:ea typeface="ADLaM Display" panose="02010000000000000000" pitchFamily="2" charset="0"/>
              <a:cs typeface="ADLaM Display" panose="02010000000000000000" pitchFamily="2" charset="0"/>
            </a:endParaRPr>
          </a:p>
          <a:p>
            <a:pPr marL="0" indent="0" rtl="1">
              <a:buNone/>
            </a:pPr>
            <a:endParaRPr lang="ar-EG" sz="2000" dirty="0">
              <a:solidFill>
                <a:schemeClr val="tx1"/>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5" name="TextBox 4">
            <a:extLst>
              <a:ext uri="{FF2B5EF4-FFF2-40B4-BE49-F238E27FC236}">
                <a16:creationId xmlns:a16="http://schemas.microsoft.com/office/drawing/2014/main" id="{A0BCF376-5269-14E1-84AD-BFC07CB93B5E}"/>
              </a:ext>
            </a:extLst>
          </p:cNvPr>
          <p:cNvSpPr txBox="1"/>
          <p:nvPr/>
        </p:nvSpPr>
        <p:spPr>
          <a:xfrm>
            <a:off x="11375147" y="6210608"/>
            <a:ext cx="312906" cy="369332"/>
          </a:xfrm>
          <a:prstGeom prst="rect">
            <a:avLst/>
          </a:prstGeom>
          <a:noFill/>
        </p:spPr>
        <p:txBody>
          <a:bodyPr wrap="none" rtlCol="0">
            <a:spAutoFit/>
          </a:bodyPr>
          <a:lstStyle/>
          <a:p>
            <a:fld id="{E6CB5D15-7252-4929-9B89-862D8FC24BFB}" type="slidenum">
              <a:rPr lang="ar-EG" b="1" smtClean="0"/>
              <a:t>6</a:t>
            </a:fld>
            <a:endParaRPr lang="en-US" b="1" dirty="0"/>
          </a:p>
        </p:txBody>
      </p:sp>
      <p:sp>
        <p:nvSpPr>
          <p:cNvPr id="4" name="Footer Placeholder 372">
            <a:extLst>
              <a:ext uri="{FF2B5EF4-FFF2-40B4-BE49-F238E27FC236}">
                <a16:creationId xmlns:a16="http://schemas.microsoft.com/office/drawing/2014/main" id="{FEFDC355-45B5-4244-8A90-26C593975A8C}"/>
              </a:ext>
            </a:extLst>
          </p:cNvPr>
          <p:cNvSpPr txBox="1">
            <a:spLocks/>
          </p:cNvSpPr>
          <p:nvPr/>
        </p:nvSpPr>
        <p:spPr>
          <a:xfrm>
            <a:off x="3616201" y="6442780"/>
            <a:ext cx="3200400" cy="27432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b="1" dirty="0">
                <a:solidFill>
                  <a:srgbClr val="202C8F"/>
                </a:solidFill>
              </a:rPr>
              <a:t>Mini</a:t>
            </a:r>
            <a:r>
              <a:rPr lang="en-US" sz="1400" b="1" dirty="0"/>
              <a:t> </a:t>
            </a:r>
            <a:r>
              <a:rPr lang="en-US" sz="1400" b="1" dirty="0">
                <a:solidFill>
                  <a:srgbClr val="FFC000"/>
                </a:solidFill>
              </a:rPr>
              <a:t>Siri</a:t>
            </a:r>
          </a:p>
        </p:txBody>
      </p:sp>
    </p:spTree>
    <p:extLst>
      <p:ext uri="{BB962C8B-B14F-4D97-AF65-F5344CB8AC3E}">
        <p14:creationId xmlns:p14="http://schemas.microsoft.com/office/powerpoint/2010/main" val="614776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2895600" y="3864696"/>
            <a:ext cx="6400800" cy="768096"/>
          </a:xfrm>
        </p:spPr>
        <p:txBody>
          <a:bodyPr/>
          <a:lstStyle/>
          <a:p>
            <a:r>
              <a:rPr lang="en-US" sz="4400" b="1" dirty="0">
                <a:solidFill>
                  <a:schemeClr val="accent6"/>
                </a:solidFill>
                <a:latin typeface="Arial Black" panose="020B0604020202020204" pitchFamily="34" charset="0"/>
                <a:cs typeface="Arial Black" panose="020B0604020202020204" pitchFamily="34" charset="0"/>
              </a:rPr>
              <a:t>How it works ?!</a:t>
            </a:r>
          </a:p>
        </p:txBody>
      </p:sp>
      <p:sp>
        <p:nvSpPr>
          <p:cNvPr id="4" name="TextBox 3">
            <a:extLst>
              <a:ext uri="{FF2B5EF4-FFF2-40B4-BE49-F238E27FC236}">
                <a16:creationId xmlns:a16="http://schemas.microsoft.com/office/drawing/2014/main" id="{F08C34A9-B9D5-1E05-8971-802C1F752651}"/>
              </a:ext>
            </a:extLst>
          </p:cNvPr>
          <p:cNvSpPr txBox="1"/>
          <p:nvPr/>
        </p:nvSpPr>
        <p:spPr>
          <a:xfrm>
            <a:off x="11482854" y="6266375"/>
            <a:ext cx="312906" cy="369332"/>
          </a:xfrm>
          <a:prstGeom prst="rect">
            <a:avLst/>
          </a:prstGeom>
          <a:noFill/>
        </p:spPr>
        <p:txBody>
          <a:bodyPr wrap="none" rtlCol="0">
            <a:spAutoFit/>
          </a:bodyPr>
          <a:lstStyle/>
          <a:p>
            <a:fld id="{56AE1D27-9C7B-4075-BED3-0247F60FE7A7}" type="slidenum">
              <a:rPr lang="ar-EG" b="1" smtClean="0"/>
              <a:t>7</a:t>
            </a:fld>
            <a:endParaRPr lang="en-US" b="1" dirty="0"/>
          </a:p>
        </p:txBody>
      </p:sp>
      <p:sp>
        <p:nvSpPr>
          <p:cNvPr id="3" name="Footer Placeholder 372">
            <a:extLst>
              <a:ext uri="{FF2B5EF4-FFF2-40B4-BE49-F238E27FC236}">
                <a16:creationId xmlns:a16="http://schemas.microsoft.com/office/drawing/2014/main" id="{5DD4602D-5B6D-6ADA-6A27-E31F8773298D}"/>
              </a:ext>
            </a:extLst>
          </p:cNvPr>
          <p:cNvSpPr txBox="1">
            <a:spLocks/>
          </p:cNvSpPr>
          <p:nvPr/>
        </p:nvSpPr>
        <p:spPr>
          <a:xfrm>
            <a:off x="9390419" y="739559"/>
            <a:ext cx="1006041" cy="27432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dirty="0">
                <a:solidFill>
                  <a:srgbClr val="202C8F"/>
                </a:solidFill>
              </a:rPr>
              <a:t>Mini</a:t>
            </a:r>
            <a:r>
              <a:rPr lang="en-US" sz="1600" b="1" dirty="0"/>
              <a:t> </a:t>
            </a:r>
            <a:r>
              <a:rPr lang="en-US" sz="1600" b="1" dirty="0">
                <a:solidFill>
                  <a:srgbClr val="FFC000"/>
                </a:solidFill>
              </a:rPr>
              <a:t>Siri</a:t>
            </a:r>
          </a:p>
        </p:txBody>
      </p:sp>
    </p:spTree>
    <p:extLst>
      <p:ext uri="{BB962C8B-B14F-4D97-AF65-F5344CB8AC3E}">
        <p14:creationId xmlns:p14="http://schemas.microsoft.com/office/powerpoint/2010/main" val="1883924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1219AFDF-415A-44DE-599C-8426BD87B7C7}"/>
              </a:ext>
            </a:extLst>
          </p:cNvPr>
          <p:cNvSpPr txBox="1">
            <a:spLocks/>
          </p:cNvSpPr>
          <p:nvPr/>
        </p:nvSpPr>
        <p:spPr>
          <a:xfrm>
            <a:off x="211016" y="1815247"/>
            <a:ext cx="8712256" cy="4306380"/>
          </a:xfrm>
          <a:prstGeom prst="rect">
            <a:avLst/>
          </a:prstGeom>
        </p:spPr>
        <p:txBody>
          <a:bodyPr vert="horz" lIns="45720" tIns="45720" rIns="45720" bIns="45720" rtlCol="0">
            <a:normAutofit/>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900" dirty="0">
                <a:solidFill>
                  <a:srgbClr val="FFC000"/>
                </a:solidFill>
                <a:latin typeface="ADLaM Display" panose="02010000000000000000" pitchFamily="2" charset="0"/>
                <a:ea typeface="ADLaM Display" panose="02010000000000000000" pitchFamily="2" charset="0"/>
                <a:cs typeface="ADLaM Display" panose="02010000000000000000" pitchFamily="2" charset="0"/>
              </a:rPr>
              <a:t>Mini-Siri</a:t>
            </a:r>
            <a:r>
              <a:rPr lang="en-US" sz="1900" dirty="0">
                <a:solidFill>
                  <a:schemeClr val="tx1"/>
                </a:solidFill>
                <a:latin typeface="ADLaM Display" panose="02010000000000000000" pitchFamily="2" charset="0"/>
                <a:ea typeface="ADLaM Display" panose="02010000000000000000" pitchFamily="2" charset="0"/>
                <a:cs typeface="ADLaM Display" panose="02010000000000000000" pitchFamily="2" charset="0"/>
              </a:rPr>
              <a:t> work through a combination of natural language processing (NLP) and machine learning</a:t>
            </a:r>
            <a:r>
              <a:rPr lang="ar-EG" sz="1900" dirty="0">
                <a:solidFill>
                  <a:schemeClr val="tx1"/>
                </a:solidFill>
                <a:latin typeface="ADLaM Display" panose="02010000000000000000" pitchFamily="2" charset="0"/>
                <a:ea typeface="ADLaM Display" panose="02010000000000000000" pitchFamily="2" charset="0"/>
                <a:cs typeface="ADLaM Display" panose="02010000000000000000" pitchFamily="2" charset="0"/>
              </a:rPr>
              <a:t> </a:t>
            </a:r>
            <a:r>
              <a:rPr lang="en-US" sz="1900" dirty="0">
                <a:solidFill>
                  <a:schemeClr val="tx1"/>
                </a:solidFill>
                <a:latin typeface="ADLaM Display" panose="02010000000000000000" pitchFamily="2" charset="0"/>
                <a:ea typeface="ADLaM Display" panose="02010000000000000000" pitchFamily="2" charset="0"/>
                <a:cs typeface="ADLaM Display" panose="02010000000000000000" pitchFamily="2" charset="0"/>
              </a:rPr>
              <a:t>algorithms, Here's a general overview</a:t>
            </a:r>
          </a:p>
          <a:p>
            <a:pPr marL="0" indent="0">
              <a:buFont typeface="Arial" panose="020B0604020202020204" pitchFamily="34" charset="0"/>
              <a:buNone/>
            </a:pPr>
            <a:r>
              <a:rPr lang="en-US" sz="1900" dirty="0">
                <a:solidFill>
                  <a:schemeClr val="tx1"/>
                </a:solidFill>
                <a:latin typeface="ADLaM Display" panose="02010000000000000000" pitchFamily="2" charset="0"/>
                <a:ea typeface="ADLaM Display" panose="02010000000000000000" pitchFamily="2" charset="0"/>
                <a:cs typeface="ADLaM Display" panose="02010000000000000000" pitchFamily="2" charset="0"/>
              </a:rPr>
              <a:t>of how </a:t>
            </a:r>
            <a:r>
              <a:rPr lang="en-US" sz="1900" dirty="0">
                <a:solidFill>
                  <a:srgbClr val="FFC000"/>
                </a:solidFill>
                <a:latin typeface="ADLaM Display" panose="02010000000000000000" pitchFamily="2" charset="0"/>
                <a:ea typeface="ADLaM Display" panose="02010000000000000000" pitchFamily="2" charset="0"/>
                <a:cs typeface="ADLaM Display" panose="02010000000000000000" pitchFamily="2" charset="0"/>
              </a:rPr>
              <a:t>Mini-Siri</a:t>
            </a:r>
            <a:r>
              <a:rPr lang="en-US" sz="1900" dirty="0">
                <a:solidFill>
                  <a:schemeClr val="tx1"/>
                </a:solidFill>
                <a:latin typeface="ADLaM Display" panose="02010000000000000000" pitchFamily="2" charset="0"/>
                <a:ea typeface="ADLaM Display" panose="02010000000000000000" pitchFamily="2" charset="0"/>
                <a:cs typeface="ADLaM Display" panose="02010000000000000000" pitchFamily="2" charset="0"/>
              </a:rPr>
              <a:t> function:</a:t>
            </a:r>
            <a:endParaRPr lang="ar-EG" sz="1900" dirty="0">
              <a:solidFill>
                <a:schemeClr val="tx1"/>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8" name="TextBox 7">
            <a:extLst>
              <a:ext uri="{FF2B5EF4-FFF2-40B4-BE49-F238E27FC236}">
                <a16:creationId xmlns:a16="http://schemas.microsoft.com/office/drawing/2014/main" id="{192044A9-2345-52D4-1A69-3C356F24442D}"/>
              </a:ext>
            </a:extLst>
          </p:cNvPr>
          <p:cNvSpPr txBox="1"/>
          <p:nvPr/>
        </p:nvSpPr>
        <p:spPr>
          <a:xfrm>
            <a:off x="428752" y="6210608"/>
            <a:ext cx="312906" cy="369332"/>
          </a:xfrm>
          <a:prstGeom prst="rect">
            <a:avLst/>
          </a:prstGeom>
          <a:noFill/>
        </p:spPr>
        <p:txBody>
          <a:bodyPr wrap="none" rtlCol="0">
            <a:spAutoFit/>
          </a:bodyPr>
          <a:lstStyle/>
          <a:p>
            <a:fld id="{E6CB5D15-7252-4929-9B89-862D8FC24BFB}" type="slidenum">
              <a:rPr lang="ar-EG" b="1" smtClean="0"/>
              <a:t>8</a:t>
            </a:fld>
            <a:endParaRPr lang="en-US" b="1" dirty="0"/>
          </a:p>
        </p:txBody>
      </p:sp>
      <p:sp>
        <p:nvSpPr>
          <p:cNvPr id="5" name="Footer Placeholder 372">
            <a:extLst>
              <a:ext uri="{FF2B5EF4-FFF2-40B4-BE49-F238E27FC236}">
                <a16:creationId xmlns:a16="http://schemas.microsoft.com/office/drawing/2014/main" id="{C977689D-38B7-93C9-A028-148B4AE125A6}"/>
              </a:ext>
            </a:extLst>
          </p:cNvPr>
          <p:cNvSpPr txBox="1">
            <a:spLocks/>
          </p:cNvSpPr>
          <p:nvPr/>
        </p:nvSpPr>
        <p:spPr>
          <a:xfrm>
            <a:off x="428752" y="201114"/>
            <a:ext cx="3200400" cy="27432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b="1" dirty="0">
                <a:solidFill>
                  <a:srgbClr val="202C8F"/>
                </a:solidFill>
              </a:rPr>
              <a:t>Mini</a:t>
            </a:r>
            <a:r>
              <a:rPr lang="en-US" sz="1400" b="1" dirty="0"/>
              <a:t> </a:t>
            </a:r>
            <a:r>
              <a:rPr lang="en-US" sz="1400" b="1" dirty="0">
                <a:solidFill>
                  <a:srgbClr val="FFC000"/>
                </a:solidFill>
              </a:rPr>
              <a:t>Siri</a:t>
            </a:r>
          </a:p>
        </p:txBody>
      </p:sp>
      <p:sp>
        <p:nvSpPr>
          <p:cNvPr id="6" name="Title 1">
            <a:extLst>
              <a:ext uri="{FF2B5EF4-FFF2-40B4-BE49-F238E27FC236}">
                <a16:creationId xmlns:a16="http://schemas.microsoft.com/office/drawing/2014/main" id="{0AF04C38-147E-331E-86AB-8BD68EE3348D}"/>
              </a:ext>
            </a:extLst>
          </p:cNvPr>
          <p:cNvSpPr txBox="1">
            <a:spLocks/>
          </p:cNvSpPr>
          <p:nvPr/>
        </p:nvSpPr>
        <p:spPr>
          <a:xfrm>
            <a:off x="211016" y="972935"/>
            <a:ext cx="8815754" cy="768096"/>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sz="3600" dirty="0"/>
              <a:t>How does </a:t>
            </a:r>
            <a:r>
              <a:rPr lang="en-US" sz="3600" dirty="0">
                <a:solidFill>
                  <a:srgbClr val="FFC000"/>
                </a:solidFill>
              </a:rPr>
              <a:t>mini-</a:t>
            </a:r>
            <a:r>
              <a:rPr lang="en-US" sz="3600" dirty="0" err="1">
                <a:solidFill>
                  <a:srgbClr val="FFC000"/>
                </a:solidFill>
              </a:rPr>
              <a:t>siri</a:t>
            </a:r>
            <a:r>
              <a:rPr lang="en-US" sz="3600" dirty="0">
                <a:solidFill>
                  <a:srgbClr val="FFC000"/>
                </a:solidFill>
              </a:rPr>
              <a:t> </a:t>
            </a:r>
            <a:r>
              <a:rPr lang="en-US" sz="3600" dirty="0">
                <a:solidFill>
                  <a:srgbClr val="202C8F"/>
                </a:solidFill>
              </a:rPr>
              <a:t>work ?</a:t>
            </a:r>
            <a:endParaRPr lang="en-US" sz="3600" dirty="0"/>
          </a:p>
        </p:txBody>
      </p:sp>
      <p:sp>
        <p:nvSpPr>
          <p:cNvPr id="11" name="TextBox 10">
            <a:extLst>
              <a:ext uri="{FF2B5EF4-FFF2-40B4-BE49-F238E27FC236}">
                <a16:creationId xmlns:a16="http://schemas.microsoft.com/office/drawing/2014/main" id="{F758CE42-1F53-C9BD-4452-96AF46544665}"/>
              </a:ext>
            </a:extLst>
          </p:cNvPr>
          <p:cNvSpPr txBox="1"/>
          <p:nvPr/>
        </p:nvSpPr>
        <p:spPr>
          <a:xfrm>
            <a:off x="428752" y="3092795"/>
            <a:ext cx="6298642" cy="2169825"/>
          </a:xfrm>
          <a:prstGeom prst="rect">
            <a:avLst/>
          </a:prstGeom>
          <a:noFill/>
        </p:spPr>
        <p:txBody>
          <a:bodyPr wrap="square" rtlCol="0">
            <a:spAutoFit/>
          </a:bodyPr>
          <a:lstStyle/>
          <a:p>
            <a:r>
              <a:rPr lang="en-US" sz="1900" dirty="0">
                <a:solidFill>
                  <a:srgbClr val="202C8F"/>
                </a:solidFill>
                <a:latin typeface="ADLaM Display" panose="02010000000000000000" pitchFamily="2" charset="0"/>
                <a:ea typeface="ADLaM Display" panose="02010000000000000000" pitchFamily="2" charset="0"/>
                <a:cs typeface="ADLaM Display" panose="02010000000000000000" pitchFamily="2" charset="0"/>
              </a:rPr>
              <a:t>1- Importing Required Libraries :</a:t>
            </a:r>
          </a:p>
          <a:p>
            <a:endParaRPr lang="en-US" sz="1900" dirty="0">
              <a:solidFill>
                <a:srgbClr val="202C8F"/>
              </a:solidFill>
              <a:latin typeface="ADLaM Display" panose="02010000000000000000" pitchFamily="2" charset="0"/>
              <a:ea typeface="ADLaM Display" panose="02010000000000000000" pitchFamily="2" charset="0"/>
              <a:cs typeface="ADLaM Display" panose="02010000000000000000" pitchFamily="2" charset="0"/>
            </a:endParaRPr>
          </a:p>
          <a:p>
            <a:r>
              <a:rPr lang="en-US" sz="2000" b="0" dirty="0">
                <a:effectLst/>
                <a:latin typeface="Consolas" panose="020B0609020204030204" pitchFamily="49" charset="0"/>
              </a:rPr>
              <a:t>First, create a new Python file and import the required libraries:</a:t>
            </a:r>
          </a:p>
          <a:p>
            <a:endParaRPr lang="en-US" sz="1900" dirty="0">
              <a:solidFill>
                <a:srgbClr val="202C8F"/>
              </a:solidFill>
              <a:latin typeface="ADLaM Display" panose="02010000000000000000" pitchFamily="2" charset="0"/>
              <a:ea typeface="ADLaM Display" panose="02010000000000000000" pitchFamily="2" charset="0"/>
              <a:cs typeface="ADLaM Display" panose="02010000000000000000" pitchFamily="2" charset="0"/>
            </a:endParaRPr>
          </a:p>
          <a:p>
            <a:endParaRPr lang="en-US" sz="1900" dirty="0">
              <a:latin typeface="ADLaM Display" panose="02010000000000000000" pitchFamily="2" charset="0"/>
              <a:ea typeface="ADLaM Display" panose="02010000000000000000" pitchFamily="2" charset="0"/>
              <a:cs typeface="ADLaM Display" panose="02010000000000000000" pitchFamily="2" charset="0"/>
            </a:endParaRPr>
          </a:p>
          <a:p>
            <a:endParaRPr lang="en-US" sz="1900"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4" name="Picture 3">
            <a:extLst>
              <a:ext uri="{FF2B5EF4-FFF2-40B4-BE49-F238E27FC236}">
                <a16:creationId xmlns:a16="http://schemas.microsoft.com/office/drawing/2014/main" id="{6C5905DF-4B1B-E929-AF28-36AF6A47C317}"/>
              </a:ext>
            </a:extLst>
          </p:cNvPr>
          <p:cNvPicPr>
            <a:picLocks noChangeAspect="1"/>
          </p:cNvPicPr>
          <p:nvPr/>
        </p:nvPicPr>
        <p:blipFill>
          <a:blip r:embed="rId2"/>
          <a:stretch>
            <a:fillRect/>
          </a:stretch>
        </p:blipFill>
        <p:spPr>
          <a:xfrm>
            <a:off x="4155852" y="4239068"/>
            <a:ext cx="6415723" cy="2340872"/>
          </a:xfrm>
          <a:prstGeom prst="rect">
            <a:avLst/>
          </a:prstGeom>
        </p:spPr>
      </p:pic>
    </p:spTree>
    <p:extLst>
      <p:ext uri="{BB962C8B-B14F-4D97-AF65-F5344CB8AC3E}">
        <p14:creationId xmlns:p14="http://schemas.microsoft.com/office/powerpoint/2010/main" val="69972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56FEA4-37B3-890D-4E5B-BB28824BBB57}"/>
              </a:ext>
            </a:extLst>
          </p:cNvPr>
          <p:cNvSpPr txBox="1"/>
          <p:nvPr/>
        </p:nvSpPr>
        <p:spPr>
          <a:xfrm>
            <a:off x="10774244" y="6358402"/>
            <a:ext cx="312906" cy="369332"/>
          </a:xfrm>
          <a:prstGeom prst="rect">
            <a:avLst/>
          </a:prstGeom>
          <a:noFill/>
        </p:spPr>
        <p:txBody>
          <a:bodyPr wrap="none" rtlCol="0">
            <a:spAutoFit/>
          </a:bodyPr>
          <a:lstStyle/>
          <a:p>
            <a:fld id="{E6CB5D15-7252-4929-9B89-862D8FC24BFB}" type="slidenum">
              <a:rPr lang="ar-EG" b="1" smtClean="0"/>
              <a:t>9</a:t>
            </a:fld>
            <a:endParaRPr lang="en-US" b="1" dirty="0"/>
          </a:p>
        </p:txBody>
      </p:sp>
      <p:sp>
        <p:nvSpPr>
          <p:cNvPr id="3" name="TextBox 2">
            <a:extLst>
              <a:ext uri="{FF2B5EF4-FFF2-40B4-BE49-F238E27FC236}">
                <a16:creationId xmlns:a16="http://schemas.microsoft.com/office/drawing/2014/main" id="{53884144-3884-7DEC-DB4A-1C4A4399C8D4}"/>
              </a:ext>
            </a:extLst>
          </p:cNvPr>
          <p:cNvSpPr txBox="1"/>
          <p:nvPr/>
        </p:nvSpPr>
        <p:spPr>
          <a:xfrm>
            <a:off x="247892" y="1583680"/>
            <a:ext cx="7138048" cy="3416320"/>
          </a:xfrm>
          <a:prstGeom prst="rect">
            <a:avLst/>
          </a:prstGeom>
          <a:noFill/>
        </p:spPr>
        <p:txBody>
          <a:bodyPr wrap="square">
            <a:spAutoFit/>
          </a:bodyPr>
          <a:lstStyle/>
          <a:p>
            <a:r>
              <a:rPr lang="en-US" sz="1800" dirty="0">
                <a:solidFill>
                  <a:srgbClr val="202C8F"/>
                </a:solidFill>
                <a:latin typeface="ADLaM Display" panose="02010000000000000000" pitchFamily="2" charset="0"/>
                <a:ea typeface="ADLaM Display" panose="02010000000000000000" pitchFamily="2" charset="0"/>
                <a:cs typeface="ADLaM Display" panose="02010000000000000000" pitchFamily="2" charset="0"/>
              </a:rPr>
              <a:t>3- Creating a Recognizer Instance :</a:t>
            </a:r>
          </a:p>
          <a:p>
            <a:r>
              <a:rPr lang="en-US" b="0" dirty="0">
                <a:effectLst/>
                <a:latin typeface="Consolas" panose="020B0609020204030204" pitchFamily="49" charset="0"/>
              </a:rPr>
              <a:t>Create an instance of the Recognizer class:</a:t>
            </a: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a:p>
            <a:endParaRPr lang="en-US" sz="1800" dirty="0">
              <a:latin typeface="ADLaM Display" panose="02010000000000000000" pitchFamily="2" charset="0"/>
              <a:ea typeface="ADLaM Display" panose="02010000000000000000" pitchFamily="2" charset="0"/>
              <a:cs typeface="ADLaM Display" panose="02010000000000000000" pitchFamily="2" charset="0"/>
            </a:endParaRPr>
          </a:p>
          <a:p>
            <a:endParaRPr lang="en-US" sz="1800" dirty="0">
              <a:latin typeface="ADLaM Display" panose="02010000000000000000" pitchFamily="2" charset="0"/>
              <a:ea typeface="ADLaM Display" panose="02010000000000000000" pitchFamily="2" charset="0"/>
              <a:cs typeface="ADLaM Display" panose="02010000000000000000" pitchFamily="2" charset="0"/>
            </a:endParaRPr>
          </a:p>
          <a:p>
            <a:endParaRPr lang="en-US" dirty="0">
              <a:solidFill>
                <a:srgbClr val="202C8F"/>
              </a:solidFill>
              <a:latin typeface="ADLaM Display" panose="02010000000000000000" pitchFamily="2" charset="0"/>
              <a:ea typeface="ADLaM Display" panose="02010000000000000000" pitchFamily="2" charset="0"/>
              <a:cs typeface="ADLaM Display" panose="02010000000000000000" pitchFamily="2" charset="0"/>
            </a:endParaRPr>
          </a:p>
          <a:p>
            <a:endParaRPr lang="en-US" dirty="0">
              <a:solidFill>
                <a:srgbClr val="202C8F"/>
              </a:solidFill>
              <a:latin typeface="ADLaM Display" panose="02010000000000000000" pitchFamily="2" charset="0"/>
              <a:ea typeface="ADLaM Display" panose="02010000000000000000" pitchFamily="2" charset="0"/>
              <a:cs typeface="ADLaM Display" panose="02010000000000000000" pitchFamily="2" charset="0"/>
            </a:endParaRPr>
          </a:p>
          <a:p>
            <a:r>
              <a:rPr lang="en-US" dirty="0">
                <a:solidFill>
                  <a:srgbClr val="202C8F"/>
                </a:solidFill>
                <a:latin typeface="ADLaM Display" panose="02010000000000000000" pitchFamily="2" charset="0"/>
                <a:ea typeface="ADLaM Display" panose="02010000000000000000" pitchFamily="2" charset="0"/>
                <a:cs typeface="ADLaM Display" panose="02010000000000000000" pitchFamily="2" charset="0"/>
              </a:rPr>
              <a:t>4</a:t>
            </a:r>
            <a:r>
              <a:rPr lang="en-US" sz="1800" dirty="0">
                <a:solidFill>
                  <a:srgbClr val="202C8F"/>
                </a:solidFill>
                <a:latin typeface="ADLaM Display" panose="02010000000000000000" pitchFamily="2" charset="0"/>
                <a:ea typeface="ADLaM Display" panose="02010000000000000000" pitchFamily="2" charset="0"/>
                <a:cs typeface="ADLaM Display" panose="02010000000000000000" pitchFamily="2" charset="0"/>
              </a:rPr>
              <a:t>- Capturing Voice Input :</a:t>
            </a:r>
          </a:p>
          <a:p>
            <a:r>
              <a:rPr lang="en-US" b="0" dirty="0">
                <a:effectLst/>
                <a:latin typeface="Consolas" panose="020B0609020204030204" pitchFamily="49" charset="0"/>
              </a:rPr>
              <a:t>Create a function to capture</a:t>
            </a:r>
          </a:p>
          <a:p>
            <a:r>
              <a:rPr lang="en-US" b="0" dirty="0">
                <a:effectLst/>
                <a:latin typeface="Consolas" panose="020B0609020204030204" pitchFamily="49" charset="0"/>
              </a:rPr>
              <a:t> voice input from the user using a microphone:</a:t>
            </a:r>
          </a:p>
          <a:p>
            <a:endParaRPr lang="en-US" sz="18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10" name="Title 1">
            <a:extLst>
              <a:ext uri="{FF2B5EF4-FFF2-40B4-BE49-F238E27FC236}">
                <a16:creationId xmlns:a16="http://schemas.microsoft.com/office/drawing/2014/main" id="{7F3BA754-B5BF-60BA-51A2-06FA3A20C12C}"/>
              </a:ext>
            </a:extLst>
          </p:cNvPr>
          <p:cNvSpPr txBox="1">
            <a:spLocks noGrp="1"/>
          </p:cNvSpPr>
          <p:nvPr>
            <p:ph type="title"/>
          </p:nvPr>
        </p:nvSpPr>
        <p:spPr>
          <a:xfrm>
            <a:off x="36398" y="667551"/>
            <a:ext cx="7033397" cy="768350"/>
          </a:xfrm>
          <a:prstGeom prst="rect">
            <a:avLst/>
          </a:prstGeom>
        </p:spPr>
        <p:txBody>
          <a:bodyPr vert="horz" lIns="91440" tIns="45720" rIns="91440" bIns="45720" rtlCol="0" anchor="t">
            <a:normAutofit fontScale="90000"/>
          </a:bodyPr>
          <a:lstStyle>
            <a:lvl1pPr algn="l"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sz="3600" dirty="0"/>
              <a:t>How does </a:t>
            </a:r>
            <a:r>
              <a:rPr lang="en-US" sz="3600" dirty="0">
                <a:solidFill>
                  <a:srgbClr val="FFC000"/>
                </a:solidFill>
              </a:rPr>
              <a:t>mini-</a:t>
            </a:r>
            <a:r>
              <a:rPr lang="en-US" sz="3600" dirty="0" err="1">
                <a:solidFill>
                  <a:srgbClr val="FFC000"/>
                </a:solidFill>
              </a:rPr>
              <a:t>siri</a:t>
            </a:r>
            <a:r>
              <a:rPr lang="en-US" sz="3600" dirty="0">
                <a:solidFill>
                  <a:srgbClr val="FFC000"/>
                </a:solidFill>
              </a:rPr>
              <a:t> </a:t>
            </a:r>
            <a:r>
              <a:rPr lang="en-US" sz="3600" dirty="0">
                <a:solidFill>
                  <a:srgbClr val="202C8F"/>
                </a:solidFill>
              </a:rPr>
              <a:t>work ?</a:t>
            </a:r>
            <a:endParaRPr lang="en-US" sz="3600" dirty="0"/>
          </a:p>
        </p:txBody>
      </p:sp>
      <p:sp>
        <p:nvSpPr>
          <p:cNvPr id="11" name="Footer Placeholder 372">
            <a:extLst>
              <a:ext uri="{FF2B5EF4-FFF2-40B4-BE49-F238E27FC236}">
                <a16:creationId xmlns:a16="http://schemas.microsoft.com/office/drawing/2014/main" id="{F25C200B-BA2F-FD8C-5FCB-D3F87F1198C7}"/>
              </a:ext>
            </a:extLst>
          </p:cNvPr>
          <p:cNvSpPr txBox="1">
            <a:spLocks/>
          </p:cNvSpPr>
          <p:nvPr/>
        </p:nvSpPr>
        <p:spPr>
          <a:xfrm>
            <a:off x="10774244" y="3154680"/>
            <a:ext cx="3200400" cy="27432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b="1" dirty="0">
                <a:solidFill>
                  <a:srgbClr val="202C8F"/>
                </a:solidFill>
              </a:rPr>
              <a:t>Mini</a:t>
            </a:r>
            <a:r>
              <a:rPr lang="en-US" sz="1400" b="1" dirty="0"/>
              <a:t> </a:t>
            </a:r>
            <a:r>
              <a:rPr lang="en-US" sz="1400" b="1" dirty="0">
                <a:solidFill>
                  <a:srgbClr val="FFC000"/>
                </a:solidFill>
              </a:rPr>
              <a:t>Siri</a:t>
            </a:r>
          </a:p>
        </p:txBody>
      </p:sp>
      <p:pic>
        <p:nvPicPr>
          <p:cNvPr id="5" name="Picture 4">
            <a:extLst>
              <a:ext uri="{FF2B5EF4-FFF2-40B4-BE49-F238E27FC236}">
                <a16:creationId xmlns:a16="http://schemas.microsoft.com/office/drawing/2014/main" id="{B4ED478E-FF6A-9F64-1970-3D0FD9BFCC71}"/>
              </a:ext>
            </a:extLst>
          </p:cNvPr>
          <p:cNvPicPr>
            <a:picLocks noChangeAspect="1"/>
          </p:cNvPicPr>
          <p:nvPr/>
        </p:nvPicPr>
        <p:blipFill>
          <a:blip r:embed="rId2"/>
          <a:stretch>
            <a:fillRect/>
          </a:stretch>
        </p:blipFill>
        <p:spPr>
          <a:xfrm>
            <a:off x="247892" y="2341471"/>
            <a:ext cx="5326222" cy="1316072"/>
          </a:xfrm>
          <a:prstGeom prst="rect">
            <a:avLst/>
          </a:prstGeom>
        </p:spPr>
      </p:pic>
      <p:pic>
        <p:nvPicPr>
          <p:cNvPr id="7" name="Picture 6">
            <a:extLst>
              <a:ext uri="{FF2B5EF4-FFF2-40B4-BE49-F238E27FC236}">
                <a16:creationId xmlns:a16="http://schemas.microsoft.com/office/drawing/2014/main" id="{1AFB58D0-3735-02FD-9408-3D98B3E5527E}"/>
              </a:ext>
            </a:extLst>
          </p:cNvPr>
          <p:cNvPicPr>
            <a:picLocks noChangeAspect="1"/>
          </p:cNvPicPr>
          <p:nvPr/>
        </p:nvPicPr>
        <p:blipFill>
          <a:blip r:embed="rId3"/>
          <a:stretch>
            <a:fillRect/>
          </a:stretch>
        </p:blipFill>
        <p:spPr>
          <a:xfrm>
            <a:off x="247892" y="4857054"/>
            <a:ext cx="5028163" cy="1801473"/>
          </a:xfrm>
          <a:prstGeom prst="rect">
            <a:avLst/>
          </a:prstGeom>
        </p:spPr>
      </p:pic>
    </p:spTree>
    <p:extLst>
      <p:ext uri="{BB962C8B-B14F-4D97-AF65-F5344CB8AC3E}">
        <p14:creationId xmlns:p14="http://schemas.microsoft.com/office/powerpoint/2010/main" val="4290713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879</TotalTime>
  <Words>748</Words>
  <Application>Microsoft Office PowerPoint</Application>
  <PresentationFormat>Widescreen</PresentationFormat>
  <Paragraphs>121</Paragraphs>
  <Slides>17</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ADLaM Display</vt:lpstr>
      <vt:lpstr>Arial</vt:lpstr>
      <vt:lpstr>Arial Black</vt:lpstr>
      <vt:lpstr>Consolas</vt:lpstr>
      <vt:lpstr>Sabon Next LT</vt:lpstr>
      <vt:lpstr>Office Theme</vt:lpstr>
      <vt:lpstr>Mini siri </vt:lpstr>
      <vt:lpstr>The General Idea  &amp; how it works</vt:lpstr>
      <vt:lpstr>The General idea</vt:lpstr>
      <vt:lpstr>Our Target from the idea</vt:lpstr>
      <vt:lpstr>The target from mini-siri :</vt:lpstr>
      <vt:lpstr>The target from mini-siri :</vt:lpstr>
      <vt:lpstr>How it works ?!</vt:lpstr>
      <vt:lpstr>PowerPoint Presentation</vt:lpstr>
      <vt:lpstr>How does mini-siri work ?</vt:lpstr>
      <vt:lpstr>How does mini-siri work ?</vt:lpstr>
      <vt:lpstr>How does mini-siri work ?</vt:lpstr>
      <vt:lpstr>How does mini-siri work ?</vt:lpstr>
      <vt:lpstr>How does mini-siri work ?</vt:lpstr>
      <vt:lpstr>Future aspirations</vt:lpstr>
      <vt:lpstr>PowerPoint Presentation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Yly</dc:title>
  <dc:subject/>
  <dc:creator>Samo</dc:creator>
  <cp:lastModifiedBy>Samer Wael Elbehidy</cp:lastModifiedBy>
  <cp:revision>38</cp:revision>
  <dcterms:created xsi:type="dcterms:W3CDTF">2022-09-22T12:12:59Z</dcterms:created>
  <dcterms:modified xsi:type="dcterms:W3CDTF">2023-12-24T10:33:49Z</dcterms:modified>
</cp:coreProperties>
</file>